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8" r:id="rId3"/>
    <p:sldId id="261" r:id="rId4"/>
    <p:sldId id="263" r:id="rId5"/>
    <p:sldId id="264" r:id="rId6"/>
    <p:sldId id="265" r:id="rId7"/>
    <p:sldId id="266" r:id="rId8"/>
    <p:sldId id="267" r:id="rId9"/>
    <p:sldId id="268" r:id="rId10"/>
    <p:sldId id="269" r:id="rId11"/>
    <p:sldId id="271" r:id="rId12"/>
    <p:sldId id="270" r:id="rId13"/>
    <p:sldId id="273" r:id="rId14"/>
    <p:sldId id="272"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8318"/>
  </p:normalViewPr>
  <p:slideViewPr>
    <p:cSldViewPr snapToGrid="0" snapToObjects="1">
      <p:cViewPr>
        <p:scale>
          <a:sx n="54" d="100"/>
          <a:sy n="54" d="100"/>
        </p:scale>
        <p:origin x="-13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7A430-15C2-A543-8441-185CD14B3200}" type="datetimeFigureOut">
              <a:rPr lang="en-US" smtClean="0"/>
              <a:t>11/21/2018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7D55F-E70A-834E-B04D-112E72CEEEAD}" type="slidenum">
              <a:rPr lang="en-US" smtClean="0"/>
              <a:t>‹#›</a:t>
            </a:fld>
            <a:endParaRPr lang="en-US"/>
          </a:p>
        </p:txBody>
      </p:sp>
    </p:spTree>
    <p:extLst>
      <p:ext uri="{BB962C8B-B14F-4D97-AF65-F5344CB8AC3E}">
        <p14:creationId xmlns:p14="http://schemas.microsoft.com/office/powerpoint/2010/main" val="219035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7D55F-E70A-834E-B04D-112E72CEEEAD}" type="slidenum">
              <a:rPr lang="en-US" smtClean="0"/>
              <a:t>3</a:t>
            </a:fld>
            <a:endParaRPr lang="en-US"/>
          </a:p>
        </p:txBody>
      </p:sp>
    </p:spTree>
    <p:extLst>
      <p:ext uri="{BB962C8B-B14F-4D97-AF65-F5344CB8AC3E}">
        <p14:creationId xmlns:p14="http://schemas.microsoft.com/office/powerpoint/2010/main" val="407463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ZA" dirty="0"/>
          </a:p>
        </p:txBody>
      </p:sp>
      <p:sp>
        <p:nvSpPr>
          <p:cNvPr id="4" name="Slide Number Placeholder 3"/>
          <p:cNvSpPr>
            <a:spLocks noGrp="1"/>
          </p:cNvSpPr>
          <p:nvPr>
            <p:ph type="sldNum" sz="quarter" idx="5"/>
          </p:nvPr>
        </p:nvSpPr>
        <p:spPr/>
        <p:txBody>
          <a:bodyPr/>
          <a:lstStyle/>
          <a:p>
            <a:fld id="{1067D55F-E70A-834E-B04D-112E72CEEEAD}" type="slidenum">
              <a:rPr lang="en-US" smtClean="0"/>
              <a:t>14</a:t>
            </a:fld>
            <a:endParaRPr lang="en-US"/>
          </a:p>
        </p:txBody>
      </p:sp>
    </p:spTree>
    <p:extLst>
      <p:ext uri="{BB962C8B-B14F-4D97-AF65-F5344CB8AC3E}">
        <p14:creationId xmlns:p14="http://schemas.microsoft.com/office/powerpoint/2010/main" val="117228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7D55F-E70A-834E-B04D-112E72CEEEAD}" type="slidenum">
              <a:rPr lang="en-US" smtClean="0"/>
              <a:t>5</a:t>
            </a:fld>
            <a:endParaRPr lang="en-US"/>
          </a:p>
        </p:txBody>
      </p:sp>
    </p:spTree>
    <p:extLst>
      <p:ext uri="{BB962C8B-B14F-4D97-AF65-F5344CB8AC3E}">
        <p14:creationId xmlns:p14="http://schemas.microsoft.com/office/powerpoint/2010/main" val="309272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7D55F-E70A-834E-B04D-112E72CEEEAD}" type="slidenum">
              <a:rPr lang="en-US" smtClean="0"/>
              <a:t>7</a:t>
            </a:fld>
            <a:endParaRPr lang="en-US"/>
          </a:p>
        </p:txBody>
      </p:sp>
    </p:spTree>
    <p:extLst>
      <p:ext uri="{BB962C8B-B14F-4D97-AF65-F5344CB8AC3E}">
        <p14:creationId xmlns:p14="http://schemas.microsoft.com/office/powerpoint/2010/main" val="195149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067D55F-E70A-834E-B04D-112E72CEEEAD}" type="slidenum">
              <a:rPr lang="en-US" smtClean="0"/>
              <a:t>8</a:t>
            </a:fld>
            <a:endParaRPr lang="en-US"/>
          </a:p>
        </p:txBody>
      </p:sp>
    </p:spTree>
    <p:extLst>
      <p:ext uri="{BB962C8B-B14F-4D97-AF65-F5344CB8AC3E}">
        <p14:creationId xmlns:p14="http://schemas.microsoft.com/office/powerpoint/2010/main" val="3742552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067D55F-E70A-834E-B04D-112E72CEEEAD}" type="slidenum">
              <a:rPr lang="en-US" smtClean="0"/>
              <a:t>9</a:t>
            </a:fld>
            <a:endParaRPr lang="en-US"/>
          </a:p>
        </p:txBody>
      </p:sp>
    </p:spTree>
    <p:extLst>
      <p:ext uri="{BB962C8B-B14F-4D97-AF65-F5344CB8AC3E}">
        <p14:creationId xmlns:p14="http://schemas.microsoft.com/office/powerpoint/2010/main" val="143596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067D55F-E70A-834E-B04D-112E72CEEEAD}" type="slidenum">
              <a:rPr lang="en-US" smtClean="0"/>
              <a:t>10</a:t>
            </a:fld>
            <a:endParaRPr lang="en-US"/>
          </a:p>
        </p:txBody>
      </p:sp>
    </p:spTree>
    <p:extLst>
      <p:ext uri="{BB962C8B-B14F-4D97-AF65-F5344CB8AC3E}">
        <p14:creationId xmlns:p14="http://schemas.microsoft.com/office/powerpoint/2010/main" val="226464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ZA" dirty="0"/>
          </a:p>
        </p:txBody>
      </p:sp>
      <p:sp>
        <p:nvSpPr>
          <p:cNvPr id="4" name="Slide Number Placeholder 3"/>
          <p:cNvSpPr>
            <a:spLocks noGrp="1"/>
          </p:cNvSpPr>
          <p:nvPr>
            <p:ph type="sldNum" sz="quarter" idx="5"/>
          </p:nvPr>
        </p:nvSpPr>
        <p:spPr/>
        <p:txBody>
          <a:bodyPr/>
          <a:lstStyle/>
          <a:p>
            <a:fld id="{1067D55F-E70A-834E-B04D-112E72CEEEAD}" type="slidenum">
              <a:rPr lang="en-US" smtClean="0"/>
              <a:t>11</a:t>
            </a:fld>
            <a:endParaRPr lang="en-US"/>
          </a:p>
        </p:txBody>
      </p:sp>
    </p:spTree>
    <p:extLst>
      <p:ext uri="{BB962C8B-B14F-4D97-AF65-F5344CB8AC3E}">
        <p14:creationId xmlns:p14="http://schemas.microsoft.com/office/powerpoint/2010/main" val="113378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ZA" dirty="0"/>
          </a:p>
        </p:txBody>
      </p:sp>
      <p:sp>
        <p:nvSpPr>
          <p:cNvPr id="4" name="Slide Number Placeholder 3"/>
          <p:cNvSpPr>
            <a:spLocks noGrp="1"/>
          </p:cNvSpPr>
          <p:nvPr>
            <p:ph type="sldNum" sz="quarter" idx="5"/>
          </p:nvPr>
        </p:nvSpPr>
        <p:spPr/>
        <p:txBody>
          <a:bodyPr/>
          <a:lstStyle/>
          <a:p>
            <a:fld id="{1067D55F-E70A-834E-B04D-112E72CEEEAD}" type="slidenum">
              <a:rPr lang="en-US" smtClean="0"/>
              <a:t>12</a:t>
            </a:fld>
            <a:endParaRPr lang="en-US"/>
          </a:p>
        </p:txBody>
      </p:sp>
    </p:spTree>
    <p:extLst>
      <p:ext uri="{BB962C8B-B14F-4D97-AF65-F5344CB8AC3E}">
        <p14:creationId xmlns:p14="http://schemas.microsoft.com/office/powerpoint/2010/main" val="184251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ZA" dirty="0"/>
          </a:p>
        </p:txBody>
      </p:sp>
      <p:sp>
        <p:nvSpPr>
          <p:cNvPr id="4" name="Slide Number Placeholder 3"/>
          <p:cNvSpPr>
            <a:spLocks noGrp="1"/>
          </p:cNvSpPr>
          <p:nvPr>
            <p:ph type="sldNum" sz="quarter" idx="5"/>
          </p:nvPr>
        </p:nvSpPr>
        <p:spPr/>
        <p:txBody>
          <a:bodyPr/>
          <a:lstStyle/>
          <a:p>
            <a:fld id="{1067D55F-E70A-834E-B04D-112E72CEEEAD}" type="slidenum">
              <a:rPr lang="en-US" smtClean="0"/>
              <a:t>13</a:t>
            </a:fld>
            <a:endParaRPr lang="en-US"/>
          </a:p>
        </p:txBody>
      </p:sp>
    </p:spTree>
    <p:extLst>
      <p:ext uri="{BB962C8B-B14F-4D97-AF65-F5344CB8AC3E}">
        <p14:creationId xmlns:p14="http://schemas.microsoft.com/office/powerpoint/2010/main" val="2031659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888" y="2039866"/>
            <a:ext cx="10564812" cy="592280"/>
          </a:xfrm>
        </p:spPr>
        <p:txBody>
          <a:bodyPr anchor="b">
            <a:noAutofit/>
          </a:bodyPr>
          <a:lstStyle>
            <a:lvl1pPr algn="l">
              <a:defRPr sz="3200" b="1" baseline="0">
                <a:solidFill>
                  <a:srgbClr val="86BC24"/>
                </a:solidFill>
              </a:defRPr>
            </a:lvl1pPr>
          </a:lstStyle>
          <a:p>
            <a:r>
              <a:rPr lang="en-US" dirty="0"/>
              <a:t>Click to add Master title</a:t>
            </a:r>
          </a:p>
        </p:txBody>
      </p:sp>
      <p:sp>
        <p:nvSpPr>
          <p:cNvPr id="3" name="Subtitle 2"/>
          <p:cNvSpPr>
            <a:spLocks noGrp="1"/>
          </p:cNvSpPr>
          <p:nvPr>
            <p:ph type="subTitle" idx="1"/>
          </p:nvPr>
        </p:nvSpPr>
        <p:spPr>
          <a:xfrm>
            <a:off x="750888" y="2789308"/>
            <a:ext cx="3549650" cy="350695"/>
          </a:xfrm>
        </p:spPr>
        <p:txBody>
          <a:bodyPr>
            <a:normAutofit/>
          </a:bodyPr>
          <a:lstStyle>
            <a:lvl1pPr marL="0" indent="0" algn="l">
              <a:buNone/>
              <a:defRPr sz="1800">
                <a:solidFill>
                  <a:srgbClr val="FFFFF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0038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177636"/>
            <a:ext cx="10515600" cy="49993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865DB-1B41-674B-A55B-195DCE014F2A}"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A2DAD-E04D-1341-BBE6-59A4384BE697}" type="slidenum">
              <a:rPr lang="en-US" smtClean="0"/>
              <a:t>‹#›</a:t>
            </a:fld>
            <a:endParaRPr lang="en-US"/>
          </a:p>
        </p:txBody>
      </p:sp>
      <p:pic>
        <p:nvPicPr>
          <p:cNvPr id="8" name="Picture 7">
            <a:extLst>
              <a:ext uri="{FF2B5EF4-FFF2-40B4-BE49-F238E27FC236}">
                <a16:creationId xmlns:a16="http://schemas.microsoft.com/office/drawing/2014/main" xmlns="" id="{4D29539F-E426-A143-84E1-2A6A6C728091}"/>
              </a:ext>
            </a:extLst>
          </p:cNvPr>
          <p:cNvPicPr>
            <a:picLocks noChangeAspect="1"/>
          </p:cNvPicPr>
          <p:nvPr userDrawn="1"/>
        </p:nvPicPr>
        <p:blipFill>
          <a:blip r:embed="rId2"/>
          <a:stretch>
            <a:fillRect/>
          </a:stretch>
        </p:blipFill>
        <p:spPr>
          <a:xfrm>
            <a:off x="9469426" y="353581"/>
            <a:ext cx="2385487" cy="593148"/>
          </a:xfrm>
          <a:prstGeom prst="rect">
            <a:avLst/>
          </a:prstGeom>
        </p:spPr>
      </p:pic>
    </p:spTree>
    <p:extLst>
      <p:ext uri="{BB962C8B-B14F-4D97-AF65-F5344CB8AC3E}">
        <p14:creationId xmlns:p14="http://schemas.microsoft.com/office/powerpoint/2010/main" val="80330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865DB-1B41-674B-A55B-195DCE014F2A}"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A2DAD-E04D-1341-BBE6-59A4384BE697}" type="slidenum">
              <a:rPr lang="en-US" smtClean="0"/>
              <a:t>‹#›</a:t>
            </a:fld>
            <a:endParaRPr lang="en-US"/>
          </a:p>
        </p:txBody>
      </p:sp>
    </p:spTree>
    <p:extLst>
      <p:ext uri="{BB962C8B-B14F-4D97-AF65-F5344CB8AC3E}">
        <p14:creationId xmlns:p14="http://schemas.microsoft.com/office/powerpoint/2010/main" val="201887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4" y="1177637"/>
            <a:ext cx="5257800" cy="4248728"/>
          </a:xfrm>
        </p:spPr>
        <p:txBody>
          <a:bodyPr/>
          <a:lstStyle>
            <a:lvl1pPr>
              <a:defRPr>
                <a:solidFill>
                  <a:srgbClr val="3B3838"/>
                </a:solidFill>
              </a:defRPr>
            </a:lvl1pPr>
            <a:lvl2pPr>
              <a:defRPr>
                <a:solidFill>
                  <a:srgbClr val="3B3838"/>
                </a:solidFill>
              </a:defRPr>
            </a:lvl2pPr>
            <a:lvl3pPr>
              <a:defRPr>
                <a:solidFill>
                  <a:srgbClr val="3B3838"/>
                </a:solidFill>
              </a:defRPr>
            </a:lvl3pPr>
            <a:lvl4pPr>
              <a:defRPr>
                <a:solidFill>
                  <a:srgbClr val="3B3838"/>
                </a:solidFill>
              </a:defRPr>
            </a:lvl4pPr>
            <a:lvl5pPr>
              <a:defRPr>
                <a:solidFill>
                  <a:srgbClr val="3B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38200" y="353581"/>
            <a:ext cx="5740400" cy="584776"/>
          </a:xfrm>
          <a:prstGeom prst="rect">
            <a:avLst/>
          </a:prstGeom>
          <a:noFill/>
        </p:spPr>
        <p:txBody>
          <a:bodyPr wrap="square" rtlCol="0">
            <a:spAutoFit/>
          </a:bodyPr>
          <a:lstStyle/>
          <a:p>
            <a:r>
              <a:rPr lang="en-US" sz="3200" dirty="0">
                <a:solidFill>
                  <a:srgbClr val="86BC24"/>
                </a:solidFill>
                <a:latin typeface="Arial"/>
                <a:cs typeface="Arial"/>
              </a:rPr>
              <a:t>Contents</a:t>
            </a:r>
          </a:p>
        </p:txBody>
      </p:sp>
      <p:sp>
        <p:nvSpPr>
          <p:cNvPr id="15" name="Text Placeholder 2">
            <a:extLst>
              <a:ext uri="{FF2B5EF4-FFF2-40B4-BE49-F238E27FC236}">
                <a16:creationId xmlns:a16="http://schemas.microsoft.com/office/drawing/2014/main" xmlns="" id="{C9FDF54B-2168-B948-B75E-7353B2745239}"/>
              </a:ext>
            </a:extLst>
          </p:cNvPr>
          <p:cNvSpPr>
            <a:spLocks noGrp="1"/>
          </p:cNvSpPr>
          <p:nvPr>
            <p:ph type="body" idx="10" hasCustomPrompt="1"/>
          </p:nvPr>
        </p:nvSpPr>
        <p:spPr>
          <a:xfrm>
            <a:off x="7138520" y="1780545"/>
            <a:ext cx="4762127" cy="2071012"/>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Click to add Author</a:t>
            </a:r>
          </a:p>
        </p:txBody>
      </p:sp>
      <p:sp>
        <p:nvSpPr>
          <p:cNvPr id="16" name="Title 1">
            <a:extLst>
              <a:ext uri="{FF2B5EF4-FFF2-40B4-BE49-F238E27FC236}">
                <a16:creationId xmlns:a16="http://schemas.microsoft.com/office/drawing/2014/main" xmlns="" id="{F5BA632E-5337-4D4B-A1DB-4E4E19A2762A}"/>
              </a:ext>
            </a:extLst>
          </p:cNvPr>
          <p:cNvSpPr>
            <a:spLocks noGrp="1"/>
          </p:cNvSpPr>
          <p:nvPr>
            <p:ph type="title" hasCustomPrompt="1"/>
          </p:nvPr>
        </p:nvSpPr>
        <p:spPr>
          <a:xfrm>
            <a:off x="7138520" y="1177637"/>
            <a:ext cx="4755778" cy="558299"/>
          </a:xfrm>
        </p:spPr>
        <p:txBody>
          <a:bodyPr anchor="t" anchorCtr="0">
            <a:normAutofit/>
          </a:bodyPr>
          <a:lstStyle>
            <a:lvl1pPr>
              <a:defRPr sz="2400" b="1">
                <a:solidFill>
                  <a:srgbClr val="86BC24"/>
                </a:solidFill>
              </a:defRPr>
            </a:lvl1pPr>
          </a:lstStyle>
          <a:p>
            <a:r>
              <a:rPr lang="en-US" dirty="0"/>
              <a:t>“Click to add a relevant quote”</a:t>
            </a:r>
          </a:p>
        </p:txBody>
      </p:sp>
    </p:spTree>
    <p:extLst>
      <p:ext uri="{BB962C8B-B14F-4D97-AF65-F5344CB8AC3E}">
        <p14:creationId xmlns:p14="http://schemas.microsoft.com/office/powerpoint/2010/main" val="16203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3392927"/>
            <a:ext cx="8450694" cy="536719"/>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fld id="{84E865DB-1B41-674B-A55B-195DCE014F2A}" type="datetimeFigureOut">
              <a:rPr lang="en-US" smtClean="0"/>
              <a:pPr/>
              <a:t>11/21/2018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EDA2DAD-E04D-1341-BBE6-59A4384BE697}" type="slidenum">
              <a:rPr lang="en-US" smtClean="0"/>
              <a:pPr/>
              <a:t>‹#›</a:t>
            </a:fld>
            <a:endParaRPr lang="en-US"/>
          </a:p>
        </p:txBody>
      </p:sp>
      <p:sp>
        <p:nvSpPr>
          <p:cNvPr id="8" name="Title 1"/>
          <p:cNvSpPr>
            <a:spLocks noGrp="1"/>
          </p:cNvSpPr>
          <p:nvPr>
            <p:ph type="title" hasCustomPrompt="1"/>
          </p:nvPr>
        </p:nvSpPr>
        <p:spPr>
          <a:xfrm>
            <a:off x="838199" y="2682443"/>
            <a:ext cx="8444345" cy="593148"/>
          </a:xfrm>
        </p:spPr>
        <p:txBody>
          <a:bodyPr/>
          <a:lstStyle>
            <a:lvl1pPr>
              <a:defRPr b="1">
                <a:solidFill>
                  <a:srgbClr val="86BC24"/>
                </a:solidFill>
              </a:defRPr>
            </a:lvl1pPr>
          </a:lstStyle>
          <a:p>
            <a:r>
              <a:rPr lang="en-US" dirty="0"/>
              <a:t>Click to Chapter title</a:t>
            </a:r>
          </a:p>
        </p:txBody>
      </p:sp>
    </p:spTree>
    <p:extLst>
      <p:ext uri="{BB962C8B-B14F-4D97-AF65-F5344CB8AC3E}">
        <p14:creationId xmlns:p14="http://schemas.microsoft.com/office/powerpoint/2010/main" val="17820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fld id="{84E865DB-1B41-674B-A55B-195DCE014F2A}" type="datetimeFigureOut">
              <a:rPr lang="en-US" smtClean="0"/>
              <a:pPr/>
              <a:t>11/21/2018</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FEDA2DAD-E04D-1341-BBE6-59A4384BE697}" type="slidenum">
              <a:rPr lang="en-US" smtClean="0"/>
              <a:pPr/>
              <a:t>‹#›</a:t>
            </a:fld>
            <a:endParaRPr lang="en-US"/>
          </a:p>
        </p:txBody>
      </p:sp>
      <p:sp>
        <p:nvSpPr>
          <p:cNvPr id="8" name="Text Placeholder 2">
            <a:extLst>
              <a:ext uri="{FF2B5EF4-FFF2-40B4-BE49-F238E27FC236}">
                <a16:creationId xmlns:a16="http://schemas.microsoft.com/office/drawing/2014/main" xmlns="" id="{95DF4623-0684-3249-913A-C082BD967A54}"/>
              </a:ext>
            </a:extLst>
          </p:cNvPr>
          <p:cNvSpPr>
            <a:spLocks noGrp="1"/>
          </p:cNvSpPr>
          <p:nvPr>
            <p:ph type="body" idx="1"/>
          </p:nvPr>
        </p:nvSpPr>
        <p:spPr>
          <a:xfrm>
            <a:off x="831850" y="3392927"/>
            <a:ext cx="8450694" cy="536719"/>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itle 1">
            <a:extLst>
              <a:ext uri="{FF2B5EF4-FFF2-40B4-BE49-F238E27FC236}">
                <a16:creationId xmlns:a16="http://schemas.microsoft.com/office/drawing/2014/main" xmlns="" id="{3D74D18A-D7A5-AB4D-8476-9BE338A0A1FE}"/>
              </a:ext>
            </a:extLst>
          </p:cNvPr>
          <p:cNvSpPr>
            <a:spLocks noGrp="1"/>
          </p:cNvSpPr>
          <p:nvPr>
            <p:ph type="title" hasCustomPrompt="1"/>
          </p:nvPr>
        </p:nvSpPr>
        <p:spPr>
          <a:xfrm>
            <a:off x="838199" y="2682443"/>
            <a:ext cx="8444345" cy="593148"/>
          </a:xfrm>
        </p:spPr>
        <p:txBody>
          <a:bodyPr/>
          <a:lstStyle>
            <a:lvl1pPr>
              <a:defRPr b="1">
                <a:solidFill>
                  <a:srgbClr val="86BC24"/>
                </a:solidFill>
              </a:defRPr>
            </a:lvl1pPr>
          </a:lstStyle>
          <a:p>
            <a:r>
              <a:rPr lang="en-US" dirty="0"/>
              <a:t>Click to Chapter title</a:t>
            </a:r>
          </a:p>
        </p:txBody>
      </p:sp>
    </p:spTree>
    <p:extLst>
      <p:ext uri="{BB962C8B-B14F-4D97-AF65-F5344CB8AC3E}">
        <p14:creationId xmlns:p14="http://schemas.microsoft.com/office/powerpoint/2010/main" val="17292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sz="700">
                <a:solidFill>
                  <a:srgbClr val="FFFFFF"/>
                </a:solidFill>
              </a:defRPr>
            </a:lvl1pPr>
          </a:lstStyle>
          <a:p>
            <a:fld id="{84E865DB-1B41-674B-A55B-195DCE014F2A}" type="datetimeFigureOut">
              <a:rPr lang="en-US" smtClean="0"/>
              <a:pPr/>
              <a:t>11/21/2018</a:t>
            </a:fld>
            <a:endParaRPr lang="en-US"/>
          </a:p>
        </p:txBody>
      </p:sp>
      <p:sp>
        <p:nvSpPr>
          <p:cNvPr id="6" name="Footer Placeholder 5"/>
          <p:cNvSpPr>
            <a:spLocks noGrp="1"/>
          </p:cNvSpPr>
          <p:nvPr>
            <p:ph type="ftr" sz="quarter" idx="11"/>
          </p:nvPr>
        </p:nvSpPr>
        <p:spPr/>
        <p:txBody>
          <a:bodyPr/>
          <a:lstStyle>
            <a:lvl1pPr>
              <a:defRPr sz="700">
                <a:solidFill>
                  <a:srgbClr val="FFFFFF"/>
                </a:solidFill>
              </a:defRPr>
            </a:lvl1pPr>
          </a:lstStyle>
          <a:p>
            <a:endParaRPr lang="en-US"/>
          </a:p>
        </p:txBody>
      </p:sp>
      <p:sp>
        <p:nvSpPr>
          <p:cNvPr id="7" name="Slide Number Placeholder 6"/>
          <p:cNvSpPr>
            <a:spLocks noGrp="1"/>
          </p:cNvSpPr>
          <p:nvPr>
            <p:ph type="sldNum" sz="quarter" idx="12"/>
          </p:nvPr>
        </p:nvSpPr>
        <p:spPr/>
        <p:txBody>
          <a:bodyPr/>
          <a:lstStyle>
            <a:lvl1pPr>
              <a:defRPr sz="700">
                <a:solidFill>
                  <a:srgbClr val="FFFFFF"/>
                </a:solidFill>
              </a:defRPr>
            </a:lvl1pPr>
          </a:lstStyle>
          <a:p>
            <a:fld id="{FEDA2DAD-E04D-1341-BBE6-59A4384BE697}" type="slidenum">
              <a:rPr lang="en-US" smtClean="0"/>
              <a:pPr/>
              <a:t>‹#›</a:t>
            </a:fld>
            <a:endParaRPr lang="en-US"/>
          </a:p>
        </p:txBody>
      </p:sp>
      <p:sp>
        <p:nvSpPr>
          <p:cNvPr id="8" name="Text Placeholder 2">
            <a:extLst>
              <a:ext uri="{FF2B5EF4-FFF2-40B4-BE49-F238E27FC236}">
                <a16:creationId xmlns:a16="http://schemas.microsoft.com/office/drawing/2014/main" xmlns="" id="{5445A203-941B-6F48-8333-75F0A28E1BEE}"/>
              </a:ext>
            </a:extLst>
          </p:cNvPr>
          <p:cNvSpPr>
            <a:spLocks noGrp="1"/>
          </p:cNvSpPr>
          <p:nvPr>
            <p:ph type="body" idx="1"/>
          </p:nvPr>
        </p:nvSpPr>
        <p:spPr>
          <a:xfrm>
            <a:off x="831850" y="3392927"/>
            <a:ext cx="8450694" cy="536719"/>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itle 1">
            <a:extLst>
              <a:ext uri="{FF2B5EF4-FFF2-40B4-BE49-F238E27FC236}">
                <a16:creationId xmlns:a16="http://schemas.microsoft.com/office/drawing/2014/main" xmlns="" id="{D1D76699-AD70-DD44-BD63-95C08D5FFE2A}"/>
              </a:ext>
            </a:extLst>
          </p:cNvPr>
          <p:cNvSpPr>
            <a:spLocks noGrp="1"/>
          </p:cNvSpPr>
          <p:nvPr>
            <p:ph type="title" hasCustomPrompt="1"/>
          </p:nvPr>
        </p:nvSpPr>
        <p:spPr>
          <a:xfrm>
            <a:off x="838199" y="2682443"/>
            <a:ext cx="8444345" cy="593148"/>
          </a:xfrm>
        </p:spPr>
        <p:txBody>
          <a:bodyPr/>
          <a:lstStyle>
            <a:lvl1pPr>
              <a:defRPr b="1">
                <a:solidFill>
                  <a:srgbClr val="86BC24"/>
                </a:solidFill>
              </a:defRPr>
            </a:lvl1pPr>
          </a:lstStyle>
          <a:p>
            <a:r>
              <a:rPr lang="en-US" dirty="0"/>
              <a:t>Click to Chapter title</a:t>
            </a:r>
          </a:p>
        </p:txBody>
      </p:sp>
    </p:spTree>
    <p:extLst>
      <p:ext uri="{BB962C8B-B14F-4D97-AF65-F5344CB8AC3E}">
        <p14:creationId xmlns:p14="http://schemas.microsoft.com/office/powerpoint/2010/main" val="146761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3581"/>
            <a:ext cx="8432800" cy="593148"/>
          </a:xfrm>
        </p:spPr>
        <p:txBody>
          <a:bodyPr/>
          <a:lstStyle>
            <a:lvl1pPr>
              <a:defRPr>
                <a:solidFill>
                  <a:srgbClr val="86BC24"/>
                </a:solidFill>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4E865DB-1B41-674B-A55B-195DCE014F2A}"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A2DAD-E04D-1341-BBE6-59A4384BE697}" type="slidenum">
              <a:rPr lang="en-US" smtClean="0"/>
              <a:t>‹#›</a:t>
            </a:fld>
            <a:endParaRPr lang="en-US"/>
          </a:p>
        </p:txBody>
      </p:sp>
      <p:sp>
        <p:nvSpPr>
          <p:cNvPr id="8" name="Content Placeholder 3"/>
          <p:cNvSpPr>
            <a:spLocks noGrp="1"/>
          </p:cNvSpPr>
          <p:nvPr>
            <p:ph sz="half" idx="2"/>
          </p:nvPr>
        </p:nvSpPr>
        <p:spPr>
          <a:xfrm>
            <a:off x="839788" y="1823920"/>
            <a:ext cx="5157787" cy="4133534"/>
          </a:xfrm>
        </p:spPr>
        <p:txBody>
          <a:bodyPr/>
          <a:lstStyle>
            <a:lvl1pPr>
              <a:defRPr>
                <a:solidFill>
                  <a:srgbClr val="3B3838"/>
                </a:solidFill>
              </a:defRPr>
            </a:lvl1pPr>
            <a:lvl2pPr>
              <a:defRPr>
                <a:solidFill>
                  <a:srgbClr val="3B3838"/>
                </a:solidFill>
              </a:defRPr>
            </a:lvl2pPr>
            <a:lvl3pPr>
              <a:defRPr>
                <a:solidFill>
                  <a:srgbClr val="3B3838"/>
                </a:solidFill>
              </a:defRPr>
            </a:lvl3pPr>
            <a:lvl4pPr>
              <a:defRPr>
                <a:solidFill>
                  <a:srgbClr val="3B3838"/>
                </a:solidFill>
              </a:defRPr>
            </a:lvl4pPr>
            <a:lvl5pPr>
              <a:defRPr>
                <a:solidFill>
                  <a:srgbClr val="3B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4"/>
          </p:nvPr>
        </p:nvSpPr>
        <p:spPr>
          <a:xfrm>
            <a:off x="6172200" y="1823919"/>
            <a:ext cx="5183188" cy="4133535"/>
          </a:xfrm>
        </p:spPr>
        <p:txBody>
          <a:bodyPr/>
          <a:lstStyle>
            <a:lvl1pPr>
              <a:defRPr>
                <a:solidFill>
                  <a:srgbClr val="3B3838"/>
                </a:solidFill>
              </a:defRPr>
            </a:lvl1pPr>
            <a:lvl2pPr>
              <a:defRPr>
                <a:solidFill>
                  <a:srgbClr val="3B3838"/>
                </a:solidFill>
              </a:defRPr>
            </a:lvl2pPr>
            <a:lvl3pPr>
              <a:defRPr>
                <a:solidFill>
                  <a:srgbClr val="3B3838"/>
                </a:solidFill>
              </a:defRPr>
            </a:lvl3pPr>
            <a:lvl4pPr>
              <a:defRPr>
                <a:solidFill>
                  <a:srgbClr val="3B3838"/>
                </a:solidFill>
              </a:defRPr>
            </a:lvl4pPr>
            <a:lvl5pPr>
              <a:defRPr>
                <a:solidFill>
                  <a:srgbClr val="3B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xmlns="" id="{543338BC-0100-1D4B-8360-A5ACE03CD89A}"/>
              </a:ext>
            </a:extLst>
          </p:cNvPr>
          <p:cNvPicPr>
            <a:picLocks noChangeAspect="1"/>
          </p:cNvPicPr>
          <p:nvPr userDrawn="1"/>
        </p:nvPicPr>
        <p:blipFill>
          <a:blip r:embed="rId3"/>
          <a:stretch>
            <a:fillRect/>
          </a:stretch>
        </p:blipFill>
        <p:spPr>
          <a:xfrm>
            <a:off x="9469426" y="353581"/>
            <a:ext cx="2385487" cy="593148"/>
          </a:xfrm>
          <a:prstGeom prst="rect">
            <a:avLst/>
          </a:prstGeom>
        </p:spPr>
      </p:pic>
    </p:spTree>
    <p:extLst>
      <p:ext uri="{BB962C8B-B14F-4D97-AF65-F5344CB8AC3E}">
        <p14:creationId xmlns:p14="http://schemas.microsoft.com/office/powerpoint/2010/main" val="155444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16181"/>
            <a:ext cx="5157787" cy="496193"/>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23920"/>
            <a:ext cx="5157787" cy="413353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16181"/>
            <a:ext cx="5183188" cy="496194"/>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3919"/>
            <a:ext cx="5183188" cy="413353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865DB-1B41-674B-A55B-195DCE014F2A}" type="datetimeFigureOut">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DA2DAD-E04D-1341-BBE6-59A4384BE697}" type="slidenum">
              <a:rPr lang="en-US" smtClean="0"/>
              <a:t>‹#›</a:t>
            </a:fld>
            <a:endParaRPr lang="en-US"/>
          </a:p>
        </p:txBody>
      </p:sp>
      <p:sp>
        <p:nvSpPr>
          <p:cNvPr id="10" name="Title 1"/>
          <p:cNvSpPr>
            <a:spLocks noGrp="1"/>
          </p:cNvSpPr>
          <p:nvPr>
            <p:ph type="title"/>
          </p:nvPr>
        </p:nvSpPr>
        <p:spPr>
          <a:xfrm>
            <a:off x="838200" y="353581"/>
            <a:ext cx="8432800" cy="593148"/>
          </a:xfrm>
        </p:spPr>
        <p:txBody>
          <a:bodyPr/>
          <a:lstStyle>
            <a:lvl1pPr>
              <a:defRPr>
                <a:solidFill>
                  <a:srgbClr val="86BC24"/>
                </a:solidFill>
              </a:defRPr>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xmlns="" id="{19B5D64A-0DEA-8541-8401-B5B206AF297A}"/>
              </a:ext>
            </a:extLst>
          </p:cNvPr>
          <p:cNvPicPr>
            <a:picLocks noChangeAspect="1"/>
          </p:cNvPicPr>
          <p:nvPr userDrawn="1"/>
        </p:nvPicPr>
        <p:blipFill>
          <a:blip r:embed="rId2"/>
          <a:stretch>
            <a:fillRect/>
          </a:stretch>
        </p:blipFill>
        <p:spPr>
          <a:xfrm>
            <a:off x="9469426" y="353581"/>
            <a:ext cx="2385487" cy="593148"/>
          </a:xfrm>
          <a:prstGeom prst="rect">
            <a:avLst/>
          </a:prstGeom>
        </p:spPr>
      </p:pic>
    </p:spTree>
    <p:extLst>
      <p:ext uri="{BB962C8B-B14F-4D97-AF65-F5344CB8AC3E}">
        <p14:creationId xmlns:p14="http://schemas.microsoft.com/office/powerpoint/2010/main" val="136942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E865DB-1B41-674B-A55B-195DCE014F2A}" type="datetimeFigureOut">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DA2DAD-E04D-1341-BBE6-59A4384BE697}" type="slidenum">
              <a:rPr lang="en-US" smtClean="0"/>
              <a:t>‹#›</a:t>
            </a:fld>
            <a:endParaRPr lang="en-US"/>
          </a:p>
        </p:txBody>
      </p:sp>
      <p:sp>
        <p:nvSpPr>
          <p:cNvPr id="6" name="Title 1"/>
          <p:cNvSpPr>
            <a:spLocks noGrp="1"/>
          </p:cNvSpPr>
          <p:nvPr>
            <p:ph type="title"/>
          </p:nvPr>
        </p:nvSpPr>
        <p:spPr>
          <a:xfrm>
            <a:off x="838200" y="353581"/>
            <a:ext cx="8432800" cy="593148"/>
          </a:xfrm>
        </p:spPr>
        <p:txBody>
          <a:bodyPr/>
          <a:lstStyle>
            <a:lvl1pPr>
              <a:defRPr>
                <a:solidFill>
                  <a:srgbClr val="86BC24"/>
                </a:solidFill>
              </a:defRPr>
            </a:lvl1pPr>
          </a:lstStyle>
          <a:p>
            <a:r>
              <a:rPr lang="en-US"/>
              <a:t>Click to edit Master title style</a:t>
            </a:r>
            <a:endParaRPr lang="en-US" dirty="0"/>
          </a:p>
        </p:txBody>
      </p:sp>
      <p:sp>
        <p:nvSpPr>
          <p:cNvPr id="8" name="Text Placeholder 2"/>
          <p:cNvSpPr>
            <a:spLocks noGrp="1"/>
          </p:cNvSpPr>
          <p:nvPr>
            <p:ph idx="1"/>
          </p:nvPr>
        </p:nvSpPr>
        <p:spPr>
          <a:xfrm>
            <a:off x="838200" y="1177636"/>
            <a:ext cx="10515600" cy="49993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xmlns="" id="{9C679453-22A7-1244-A4C3-C176E4429806}"/>
              </a:ext>
            </a:extLst>
          </p:cNvPr>
          <p:cNvPicPr>
            <a:picLocks noChangeAspect="1"/>
          </p:cNvPicPr>
          <p:nvPr userDrawn="1"/>
        </p:nvPicPr>
        <p:blipFill>
          <a:blip r:embed="rId3"/>
          <a:stretch>
            <a:fillRect/>
          </a:stretch>
        </p:blipFill>
        <p:spPr>
          <a:xfrm>
            <a:off x="9469426" y="353581"/>
            <a:ext cx="2385487" cy="593148"/>
          </a:xfrm>
          <a:prstGeom prst="rect">
            <a:avLst/>
          </a:prstGeom>
        </p:spPr>
      </p:pic>
    </p:spTree>
    <p:extLst>
      <p:ext uri="{BB962C8B-B14F-4D97-AF65-F5344CB8AC3E}">
        <p14:creationId xmlns:p14="http://schemas.microsoft.com/office/powerpoint/2010/main" val="129976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681038" y="3791469"/>
            <a:ext cx="1981480" cy="1015663"/>
          </a:xfrm>
          <a:prstGeom prst="rect">
            <a:avLst/>
          </a:prstGeom>
          <a:noFill/>
        </p:spPr>
        <p:txBody>
          <a:bodyPr wrap="square" rtlCol="0">
            <a:spAutoFit/>
          </a:bodyPr>
          <a:lstStyle/>
          <a:p>
            <a:r>
              <a:rPr lang="en-GB" sz="1200" b="1" kern="1200" dirty="0">
                <a:solidFill>
                  <a:srgbClr val="86BC24"/>
                </a:solidFill>
                <a:effectLst/>
                <a:latin typeface="Arial" panose="020B0604020202020204" pitchFamily="34" charset="0"/>
                <a:ea typeface="+mn-ea"/>
                <a:cs typeface="Arial" panose="020B0604020202020204" pitchFamily="34" charset="0"/>
              </a:rPr>
              <a:t>RSA Office:</a:t>
            </a:r>
            <a:endParaRPr lang="en-GB" sz="1200" kern="1200" dirty="0">
              <a:solidFill>
                <a:srgbClr val="86BC24"/>
              </a:solidFill>
              <a:effectLst/>
              <a:latin typeface="Arial" panose="020B0604020202020204" pitchFamily="34" charset="0"/>
              <a:ea typeface="+mn-ea"/>
              <a:cs typeface="Arial" panose="020B0604020202020204" pitchFamily="34" charset="0"/>
            </a:endParaRPr>
          </a:p>
          <a:p>
            <a:r>
              <a:rPr lang="en-GB" sz="1200" kern="1200" dirty="0">
                <a:solidFill>
                  <a:schemeClr val="bg1"/>
                </a:solidFill>
                <a:effectLst/>
                <a:latin typeface="Arial" panose="020B0604020202020204" pitchFamily="34" charset="0"/>
                <a:ea typeface="+mn-ea"/>
                <a:cs typeface="Arial" panose="020B0604020202020204" pitchFamily="34" charset="0"/>
              </a:rPr>
              <a:t>293 Kent Avenue, </a:t>
            </a:r>
          </a:p>
          <a:p>
            <a:r>
              <a:rPr lang="en-GB" sz="1200" kern="1200" dirty="0" err="1">
                <a:solidFill>
                  <a:schemeClr val="bg1"/>
                </a:solidFill>
                <a:effectLst/>
                <a:latin typeface="Arial" panose="020B0604020202020204" pitchFamily="34" charset="0"/>
                <a:ea typeface="+mn-ea"/>
                <a:cs typeface="Arial" panose="020B0604020202020204" pitchFamily="34" charset="0"/>
              </a:rPr>
              <a:t>Randburg</a:t>
            </a:r>
            <a:r>
              <a:rPr lang="en-GB" sz="1200" kern="1200" dirty="0">
                <a:solidFill>
                  <a:schemeClr val="bg1"/>
                </a:solidFill>
                <a:effectLst/>
                <a:latin typeface="Arial" panose="020B0604020202020204" pitchFamily="34" charset="0"/>
                <a:ea typeface="+mn-ea"/>
                <a:cs typeface="Arial" panose="020B0604020202020204" pitchFamily="34" charset="0"/>
              </a:rPr>
              <a:t>, </a:t>
            </a:r>
          </a:p>
          <a:p>
            <a:r>
              <a:rPr lang="en-GB" sz="1200" kern="1200" dirty="0">
                <a:solidFill>
                  <a:schemeClr val="bg1"/>
                </a:solidFill>
                <a:effectLst/>
                <a:latin typeface="Arial" panose="020B0604020202020204" pitchFamily="34" charset="0"/>
                <a:ea typeface="+mn-ea"/>
                <a:cs typeface="Arial" panose="020B0604020202020204" pitchFamily="34" charset="0"/>
              </a:rPr>
              <a:t>Johannesburg, </a:t>
            </a:r>
          </a:p>
          <a:p>
            <a:r>
              <a:rPr lang="en-GB" sz="1200" kern="1200" dirty="0">
                <a:solidFill>
                  <a:schemeClr val="bg1"/>
                </a:solidFill>
                <a:effectLst/>
                <a:latin typeface="Arial" panose="020B0604020202020204" pitchFamily="34" charset="0"/>
                <a:ea typeface="+mn-ea"/>
                <a:cs typeface="Arial" panose="020B0604020202020204" pitchFamily="34" charset="0"/>
              </a:rPr>
              <a:t>South Africa</a:t>
            </a:r>
          </a:p>
        </p:txBody>
      </p:sp>
      <p:sp>
        <p:nvSpPr>
          <p:cNvPr id="2" name="TextBox 1"/>
          <p:cNvSpPr txBox="1"/>
          <p:nvPr userDrawn="1"/>
        </p:nvSpPr>
        <p:spPr>
          <a:xfrm>
            <a:off x="681038" y="719906"/>
            <a:ext cx="2425700" cy="584775"/>
          </a:xfrm>
          <a:prstGeom prst="rect">
            <a:avLst/>
          </a:prstGeom>
          <a:noFill/>
        </p:spPr>
        <p:txBody>
          <a:bodyPr wrap="square" rtlCol="0">
            <a:spAutoFit/>
          </a:bodyPr>
          <a:lstStyle/>
          <a:p>
            <a:r>
              <a:rPr lang="en-US" sz="3200" b="1" i="1" dirty="0">
                <a:solidFill>
                  <a:srgbClr val="86BC24"/>
                </a:solidFill>
                <a:latin typeface="Arial"/>
                <a:cs typeface="Arial"/>
              </a:rPr>
              <a:t>Thank you!</a:t>
            </a:r>
          </a:p>
        </p:txBody>
      </p:sp>
      <p:sp>
        <p:nvSpPr>
          <p:cNvPr id="7" name="TextBox 6">
            <a:extLst>
              <a:ext uri="{FF2B5EF4-FFF2-40B4-BE49-F238E27FC236}">
                <a16:creationId xmlns:a16="http://schemas.microsoft.com/office/drawing/2014/main" xmlns="" id="{B8520616-9792-5341-8648-6357C9477647}"/>
              </a:ext>
            </a:extLst>
          </p:cNvPr>
          <p:cNvSpPr txBox="1"/>
          <p:nvPr userDrawn="1"/>
        </p:nvSpPr>
        <p:spPr>
          <a:xfrm>
            <a:off x="2603288" y="3791470"/>
            <a:ext cx="2057400" cy="1384995"/>
          </a:xfrm>
          <a:prstGeom prst="rect">
            <a:avLst/>
          </a:prstGeom>
          <a:noFill/>
        </p:spPr>
        <p:txBody>
          <a:bodyPr wrap="square" rtlCol="0">
            <a:spAutoFit/>
          </a:bodyPr>
          <a:lstStyle/>
          <a:p>
            <a:r>
              <a:rPr lang="en-GB" sz="1200" b="1" kern="1200" dirty="0">
                <a:solidFill>
                  <a:srgbClr val="86BC24"/>
                </a:solidFill>
                <a:effectLst/>
                <a:latin typeface="Arial" panose="020B0604020202020204" pitchFamily="34" charset="0"/>
                <a:ea typeface="+mn-ea"/>
                <a:cs typeface="Arial" panose="020B0604020202020204" pitchFamily="34" charset="0"/>
              </a:rPr>
              <a:t>DRC Office:</a:t>
            </a:r>
            <a:endParaRPr lang="en-GB" sz="1200" kern="1200" dirty="0">
              <a:solidFill>
                <a:srgbClr val="86BC24"/>
              </a:solidFill>
              <a:effectLst/>
              <a:latin typeface="Arial" panose="020B0604020202020204" pitchFamily="34" charset="0"/>
              <a:ea typeface="+mn-ea"/>
              <a:cs typeface="Arial" panose="020B0604020202020204" pitchFamily="34" charset="0"/>
            </a:endParaRPr>
          </a:p>
          <a:p>
            <a:r>
              <a:rPr lang="en-GB" sz="1200" kern="1200" dirty="0">
                <a:solidFill>
                  <a:schemeClr val="bg1"/>
                </a:solidFill>
                <a:effectLst/>
                <a:latin typeface="Arial" panose="020B0604020202020204" pitchFamily="34" charset="0"/>
                <a:ea typeface="+mn-ea"/>
                <a:cs typeface="Arial" panose="020B0604020202020204" pitchFamily="34" charset="0"/>
              </a:rPr>
              <a:t>9</a:t>
            </a:r>
            <a:r>
              <a:rPr lang="en-GB" sz="1200" kern="1200" baseline="0" dirty="0">
                <a:solidFill>
                  <a:schemeClr val="bg1"/>
                </a:solidFill>
                <a:effectLst/>
                <a:latin typeface="Arial" panose="020B0604020202020204" pitchFamily="34" charset="0"/>
                <a:ea typeface="+mn-ea"/>
                <a:cs typeface="Arial" panose="020B0604020202020204" pitchFamily="34" charset="0"/>
              </a:rPr>
              <a:t> </a:t>
            </a:r>
            <a:r>
              <a:rPr lang="en-GB" sz="1200" kern="1200" dirty="0">
                <a:solidFill>
                  <a:schemeClr val="bg1"/>
                </a:solidFill>
                <a:effectLst/>
                <a:latin typeface="Arial" panose="020B0604020202020204" pitchFamily="34" charset="0"/>
                <a:ea typeface="+mn-ea"/>
                <a:cs typeface="Arial" panose="020B0604020202020204" pitchFamily="34" charset="0"/>
              </a:rPr>
              <a:t>Avenue du Port, </a:t>
            </a:r>
            <a:r>
              <a:rPr lang="en-GB" sz="1200" kern="1200" dirty="0" err="1">
                <a:solidFill>
                  <a:schemeClr val="bg1"/>
                </a:solidFill>
                <a:effectLst/>
                <a:latin typeface="Arial" panose="020B0604020202020204" pitchFamily="34" charset="0"/>
                <a:ea typeface="+mn-ea"/>
                <a:cs typeface="Arial" panose="020B0604020202020204" pitchFamily="34" charset="0"/>
              </a:rPr>
              <a:t>Immeuble</a:t>
            </a:r>
            <a:r>
              <a:rPr lang="en-GB" sz="1200" kern="1200" dirty="0">
                <a:solidFill>
                  <a:schemeClr val="bg1"/>
                </a:solidFill>
                <a:effectLst/>
                <a:latin typeface="Arial" panose="020B0604020202020204" pitchFamily="34" charset="0"/>
                <a:ea typeface="+mn-ea"/>
                <a:cs typeface="Arial" panose="020B0604020202020204" pitchFamily="34" charset="0"/>
              </a:rPr>
              <a:t> PLM 1, </a:t>
            </a:r>
          </a:p>
          <a:p>
            <a:r>
              <a:rPr lang="en-GB" sz="1200" kern="1200" dirty="0">
                <a:solidFill>
                  <a:schemeClr val="bg1"/>
                </a:solidFill>
                <a:effectLst/>
                <a:latin typeface="Arial" panose="020B0604020202020204" pitchFamily="34" charset="0"/>
                <a:ea typeface="+mn-ea"/>
                <a:cs typeface="Arial" panose="020B0604020202020204" pitchFamily="34" charset="0"/>
              </a:rPr>
              <a:t>Quartier La</a:t>
            </a:r>
            <a:r>
              <a:rPr lang="en-GB" sz="1200" kern="1200" baseline="0" dirty="0">
                <a:solidFill>
                  <a:schemeClr val="bg1"/>
                </a:solidFill>
                <a:effectLst/>
                <a:latin typeface="Arial" panose="020B0604020202020204" pitchFamily="34" charset="0"/>
                <a:ea typeface="+mn-ea"/>
                <a:cs typeface="Arial" panose="020B0604020202020204" pitchFamily="34" charset="0"/>
              </a:rPr>
              <a:t> </a:t>
            </a:r>
            <a:r>
              <a:rPr lang="en-GB" sz="1200" kern="1200" dirty="0" err="1">
                <a:solidFill>
                  <a:schemeClr val="bg1"/>
                </a:solidFill>
                <a:effectLst/>
                <a:latin typeface="Arial" panose="020B0604020202020204" pitchFamily="34" charset="0"/>
                <a:ea typeface="+mn-ea"/>
                <a:cs typeface="Arial" panose="020B0604020202020204" pitchFamily="34" charset="0"/>
              </a:rPr>
              <a:t>Révolution</a:t>
            </a:r>
            <a:r>
              <a:rPr lang="en-GB" sz="1200" kern="1200" dirty="0">
                <a:solidFill>
                  <a:schemeClr val="bg1"/>
                </a:solidFill>
                <a:effectLst/>
                <a:latin typeface="Arial" panose="020B0604020202020204" pitchFamily="34" charset="0"/>
                <a:ea typeface="+mn-ea"/>
                <a:cs typeface="Arial" panose="020B0604020202020204" pitchFamily="34" charset="0"/>
              </a:rPr>
              <a:t>, Commune de la Gombe, Kinshasa, </a:t>
            </a:r>
            <a:r>
              <a:rPr lang="en-GB" sz="1200" kern="1200" dirty="0" err="1">
                <a:solidFill>
                  <a:schemeClr val="bg1"/>
                </a:solidFill>
                <a:effectLst/>
                <a:latin typeface="Arial" panose="020B0604020202020204" pitchFamily="34" charset="0"/>
                <a:ea typeface="+mn-ea"/>
                <a:cs typeface="Arial" panose="020B0604020202020204" pitchFamily="34" charset="0"/>
              </a:rPr>
              <a:t>République</a:t>
            </a:r>
            <a:r>
              <a:rPr lang="en-GB" sz="1200" kern="1200" dirty="0">
                <a:solidFill>
                  <a:schemeClr val="bg1"/>
                </a:solidFill>
                <a:effectLst/>
                <a:latin typeface="Arial" panose="020B0604020202020204" pitchFamily="34" charset="0"/>
                <a:ea typeface="+mn-ea"/>
                <a:cs typeface="Arial" panose="020B0604020202020204" pitchFamily="34" charset="0"/>
              </a:rPr>
              <a:t> </a:t>
            </a:r>
            <a:r>
              <a:rPr lang="en-GB" sz="1200" kern="1200" dirty="0" err="1">
                <a:solidFill>
                  <a:schemeClr val="bg1"/>
                </a:solidFill>
                <a:effectLst/>
                <a:latin typeface="Arial" panose="020B0604020202020204" pitchFamily="34" charset="0"/>
                <a:ea typeface="+mn-ea"/>
                <a:cs typeface="Arial" panose="020B0604020202020204" pitchFamily="34" charset="0"/>
              </a:rPr>
              <a:t>Démocratique</a:t>
            </a:r>
            <a:r>
              <a:rPr lang="en-GB" sz="1200" kern="1200" dirty="0">
                <a:solidFill>
                  <a:schemeClr val="bg1"/>
                </a:solidFill>
                <a:effectLst/>
                <a:latin typeface="Arial" panose="020B0604020202020204" pitchFamily="34" charset="0"/>
                <a:ea typeface="+mn-ea"/>
                <a:cs typeface="Arial" panose="020B0604020202020204" pitchFamily="34" charset="0"/>
              </a:rPr>
              <a:t> du Congo</a:t>
            </a:r>
          </a:p>
        </p:txBody>
      </p:sp>
      <p:sp>
        <p:nvSpPr>
          <p:cNvPr id="8" name="TextBox 7">
            <a:extLst>
              <a:ext uri="{FF2B5EF4-FFF2-40B4-BE49-F238E27FC236}">
                <a16:creationId xmlns:a16="http://schemas.microsoft.com/office/drawing/2014/main" xmlns="" id="{5C8EA967-DFDD-0846-B44F-0FEFEC1799FB}"/>
              </a:ext>
            </a:extLst>
          </p:cNvPr>
          <p:cNvSpPr txBox="1"/>
          <p:nvPr userDrawn="1"/>
        </p:nvSpPr>
        <p:spPr>
          <a:xfrm>
            <a:off x="4915106" y="3795961"/>
            <a:ext cx="1674158" cy="1015663"/>
          </a:xfrm>
          <a:prstGeom prst="rect">
            <a:avLst/>
          </a:prstGeom>
          <a:noFill/>
        </p:spPr>
        <p:txBody>
          <a:bodyPr wrap="square" rtlCol="0">
            <a:spAutoFit/>
          </a:bodyPr>
          <a:lstStyle/>
          <a:p>
            <a:r>
              <a:rPr lang="en-GB" sz="1200" b="1" kern="1200" dirty="0">
                <a:solidFill>
                  <a:srgbClr val="86BC24"/>
                </a:solidFill>
                <a:effectLst/>
                <a:latin typeface="Arial" panose="020B0604020202020204" pitchFamily="34" charset="0"/>
                <a:ea typeface="+mn-ea"/>
                <a:cs typeface="Arial" panose="020B0604020202020204" pitchFamily="34" charset="0"/>
              </a:rPr>
              <a:t>Senegal Office:</a:t>
            </a:r>
            <a:endParaRPr lang="en-GB" sz="1200" b="0" kern="1200" dirty="0">
              <a:solidFill>
                <a:srgbClr val="86BC24"/>
              </a:solidFill>
              <a:effectLst/>
              <a:latin typeface="Arial" panose="020B0604020202020204" pitchFamily="34" charset="0"/>
              <a:ea typeface="+mn-ea"/>
              <a:cs typeface="Arial" panose="020B0604020202020204" pitchFamily="34" charset="0"/>
            </a:endParaRPr>
          </a:p>
          <a:p>
            <a:r>
              <a:rPr lang="en-GB" sz="1200" kern="1200" dirty="0">
                <a:solidFill>
                  <a:schemeClr val="bg1"/>
                </a:solidFill>
                <a:effectLst/>
                <a:latin typeface="Arial" panose="020B0604020202020204" pitchFamily="34" charset="0"/>
                <a:ea typeface="+mn-ea"/>
                <a:cs typeface="Arial" panose="020B0604020202020204" pitchFamily="34" charset="0"/>
              </a:rPr>
              <a:t>N°7602, </a:t>
            </a:r>
          </a:p>
          <a:p>
            <a:r>
              <a:rPr lang="en-GB" sz="1200" kern="1200" dirty="0" err="1">
                <a:solidFill>
                  <a:schemeClr val="bg1"/>
                </a:solidFill>
                <a:effectLst/>
                <a:latin typeface="Arial" panose="020B0604020202020204" pitchFamily="34" charset="0"/>
                <a:ea typeface="+mn-ea"/>
                <a:cs typeface="Arial" panose="020B0604020202020204" pitchFamily="34" charset="0"/>
              </a:rPr>
              <a:t>Mermoz</a:t>
            </a:r>
            <a:r>
              <a:rPr lang="en-GB" sz="1200" kern="1200" dirty="0">
                <a:solidFill>
                  <a:schemeClr val="bg1"/>
                </a:solidFill>
                <a:effectLst/>
                <a:latin typeface="Arial" panose="020B0604020202020204" pitchFamily="34" charset="0"/>
                <a:ea typeface="+mn-ea"/>
                <a:cs typeface="Arial" panose="020B0604020202020204" pitchFamily="34" charset="0"/>
              </a:rPr>
              <a:t> </a:t>
            </a:r>
            <a:r>
              <a:rPr lang="en-GB" sz="1200" kern="1200" dirty="0" err="1">
                <a:solidFill>
                  <a:schemeClr val="bg1"/>
                </a:solidFill>
                <a:effectLst/>
                <a:latin typeface="Arial" panose="020B0604020202020204" pitchFamily="34" charset="0"/>
                <a:ea typeface="+mn-ea"/>
                <a:cs typeface="Arial" panose="020B0604020202020204" pitchFamily="34" charset="0"/>
              </a:rPr>
              <a:t>Pyrotechnie</a:t>
            </a:r>
            <a:r>
              <a:rPr lang="en-GB" sz="1200" kern="1200" dirty="0">
                <a:solidFill>
                  <a:schemeClr val="bg1"/>
                </a:solidFill>
                <a:effectLst/>
                <a:latin typeface="Arial" panose="020B0604020202020204" pitchFamily="34" charset="0"/>
                <a:ea typeface="+mn-ea"/>
                <a:cs typeface="Arial" panose="020B0604020202020204" pitchFamily="34" charset="0"/>
              </a:rPr>
              <a:t>, Dakar, </a:t>
            </a:r>
          </a:p>
          <a:p>
            <a:r>
              <a:rPr lang="en-GB" sz="1200" kern="1200" dirty="0" err="1">
                <a:solidFill>
                  <a:schemeClr val="bg1"/>
                </a:solidFill>
                <a:effectLst/>
                <a:latin typeface="Arial" panose="020B0604020202020204" pitchFamily="34" charset="0"/>
                <a:ea typeface="+mn-ea"/>
                <a:cs typeface="Arial" panose="020B0604020202020204" pitchFamily="34" charset="0"/>
              </a:rPr>
              <a:t>Sénégal</a:t>
            </a:r>
            <a:endParaRPr lang="en-GB" sz="1200" kern="1200" dirty="0">
              <a:solidFill>
                <a:schemeClr val="bg1"/>
              </a:solidFill>
              <a:effectLst/>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xmlns="" id="{5987B2EA-C82A-7C43-B313-6158BE8BD793}"/>
              </a:ext>
            </a:extLst>
          </p:cNvPr>
          <p:cNvSpPr txBox="1"/>
          <p:nvPr userDrawn="1"/>
        </p:nvSpPr>
        <p:spPr>
          <a:xfrm>
            <a:off x="6875431" y="3791469"/>
            <a:ext cx="1972233" cy="1384995"/>
          </a:xfrm>
          <a:prstGeom prst="rect">
            <a:avLst/>
          </a:prstGeom>
          <a:noFill/>
        </p:spPr>
        <p:txBody>
          <a:bodyPr wrap="square" rtlCol="0">
            <a:spAutoFit/>
          </a:bodyPr>
          <a:lstStyle/>
          <a:p>
            <a:r>
              <a:rPr lang="en-GB" sz="1200" b="1" kern="1200" dirty="0">
                <a:solidFill>
                  <a:srgbClr val="86BC24"/>
                </a:solidFill>
                <a:effectLst/>
                <a:latin typeface="Arial" panose="020B0604020202020204" pitchFamily="34" charset="0"/>
                <a:ea typeface="+mn-ea"/>
                <a:cs typeface="Arial" panose="020B0604020202020204" pitchFamily="34" charset="0"/>
              </a:rPr>
              <a:t>Kenya Office:</a:t>
            </a:r>
            <a:endParaRPr lang="en-GB" sz="1200" kern="1200" dirty="0">
              <a:solidFill>
                <a:srgbClr val="86BC24"/>
              </a:solidFill>
              <a:effectLst/>
              <a:latin typeface="Arial" panose="020B0604020202020204" pitchFamily="34" charset="0"/>
              <a:ea typeface="+mn-ea"/>
              <a:cs typeface="Arial" panose="020B0604020202020204" pitchFamily="34" charset="0"/>
            </a:endParaRPr>
          </a:p>
          <a:p>
            <a:r>
              <a:rPr lang="en-GB" sz="1200" kern="1200" dirty="0">
                <a:solidFill>
                  <a:schemeClr val="bg1"/>
                </a:solidFill>
                <a:effectLst/>
                <a:latin typeface="Arial" panose="020B0604020202020204" pitchFamily="34" charset="0"/>
                <a:ea typeface="+mn-ea"/>
                <a:cs typeface="Arial" panose="020B0604020202020204" pitchFamily="34" charset="0"/>
              </a:rPr>
              <a:t>6</a:t>
            </a:r>
            <a:r>
              <a:rPr lang="en-GB" sz="1200" kern="1200" baseline="0" dirty="0">
                <a:solidFill>
                  <a:schemeClr val="bg1"/>
                </a:solidFill>
                <a:effectLst/>
                <a:latin typeface="Arial" panose="020B0604020202020204" pitchFamily="34" charset="0"/>
                <a:ea typeface="+mn-ea"/>
                <a:cs typeface="Arial" panose="020B0604020202020204" pitchFamily="34" charset="0"/>
              </a:rPr>
              <a:t> </a:t>
            </a:r>
            <a:r>
              <a:rPr lang="en-GB" sz="1200" kern="1200" dirty="0" err="1">
                <a:solidFill>
                  <a:schemeClr val="bg1"/>
                </a:solidFill>
                <a:effectLst/>
                <a:latin typeface="Arial" panose="020B0604020202020204" pitchFamily="34" charset="0"/>
                <a:ea typeface="+mn-ea"/>
                <a:cs typeface="Arial" panose="020B0604020202020204" pitchFamily="34" charset="0"/>
              </a:rPr>
              <a:t>Kanjata</a:t>
            </a:r>
            <a:r>
              <a:rPr lang="en-GB" sz="1200" kern="1200" dirty="0">
                <a:solidFill>
                  <a:schemeClr val="bg1"/>
                </a:solidFill>
                <a:effectLst/>
                <a:latin typeface="Arial" panose="020B0604020202020204" pitchFamily="34" charset="0"/>
                <a:ea typeface="+mn-ea"/>
                <a:cs typeface="Arial" panose="020B0604020202020204" pitchFamily="34" charset="0"/>
              </a:rPr>
              <a:t> Road </a:t>
            </a:r>
          </a:p>
          <a:p>
            <a:r>
              <a:rPr lang="en-GB" sz="1200" kern="1200" dirty="0">
                <a:solidFill>
                  <a:schemeClr val="bg1"/>
                </a:solidFill>
                <a:effectLst/>
                <a:latin typeface="Arial" panose="020B0604020202020204" pitchFamily="34" charset="0"/>
                <a:ea typeface="+mn-ea"/>
                <a:cs typeface="Arial" panose="020B0604020202020204" pitchFamily="34" charset="0"/>
              </a:rPr>
              <a:t>(formerly </a:t>
            </a:r>
            <a:r>
              <a:rPr lang="en-GB" sz="1200" kern="1200" dirty="0" err="1">
                <a:solidFill>
                  <a:schemeClr val="bg1"/>
                </a:solidFill>
                <a:effectLst/>
                <a:latin typeface="Arial" panose="020B0604020202020204" pitchFamily="34" charset="0"/>
                <a:ea typeface="+mn-ea"/>
                <a:cs typeface="Arial" panose="020B0604020202020204" pitchFamily="34" charset="0"/>
              </a:rPr>
              <a:t>Muthangari</a:t>
            </a:r>
            <a:r>
              <a:rPr lang="en-GB" sz="1200" kern="1200" dirty="0">
                <a:solidFill>
                  <a:schemeClr val="bg1"/>
                </a:solidFill>
                <a:effectLst/>
                <a:latin typeface="Arial" panose="020B0604020202020204" pitchFamily="34" charset="0"/>
                <a:ea typeface="+mn-ea"/>
                <a:cs typeface="Arial" panose="020B0604020202020204" pitchFamily="34" charset="0"/>
              </a:rPr>
              <a:t>)</a:t>
            </a:r>
            <a:r>
              <a:rPr lang="en-GB" sz="1200" kern="1200" baseline="0" dirty="0">
                <a:solidFill>
                  <a:schemeClr val="bg1"/>
                </a:solidFill>
                <a:effectLst/>
                <a:latin typeface="Arial" panose="020B0604020202020204" pitchFamily="34" charset="0"/>
                <a:ea typeface="+mn-ea"/>
                <a:cs typeface="Arial" panose="020B0604020202020204" pitchFamily="34" charset="0"/>
              </a:rPr>
              <a:t> off James </a:t>
            </a:r>
            <a:r>
              <a:rPr lang="en-GB" sz="1200" kern="1200" baseline="0" dirty="0" err="1">
                <a:solidFill>
                  <a:schemeClr val="bg1"/>
                </a:solidFill>
                <a:effectLst/>
                <a:latin typeface="Arial" panose="020B0604020202020204" pitchFamily="34" charset="0"/>
                <a:ea typeface="+mn-ea"/>
                <a:cs typeface="Arial" panose="020B0604020202020204" pitchFamily="34" charset="0"/>
              </a:rPr>
              <a:t>Gichuru</a:t>
            </a:r>
            <a:r>
              <a:rPr lang="en-GB" sz="1200" kern="1200" baseline="0" dirty="0">
                <a:solidFill>
                  <a:schemeClr val="bg1"/>
                </a:solidFill>
                <a:effectLst/>
                <a:latin typeface="Arial" panose="020B0604020202020204" pitchFamily="34" charset="0"/>
                <a:ea typeface="+mn-ea"/>
                <a:cs typeface="Arial" panose="020B0604020202020204" pitchFamily="34" charset="0"/>
              </a:rPr>
              <a:t> Road</a:t>
            </a:r>
            <a:r>
              <a:rPr lang="en-GB" sz="1200" kern="1200" dirty="0">
                <a:solidFill>
                  <a:schemeClr val="bg1"/>
                </a:solidFill>
                <a:effectLst/>
                <a:latin typeface="Arial" panose="020B0604020202020204" pitchFamily="34" charset="0"/>
                <a:ea typeface="+mn-ea"/>
                <a:cs typeface="Arial" panose="020B0604020202020204" pitchFamily="34" charset="0"/>
              </a:rPr>
              <a:t>, </a:t>
            </a:r>
            <a:br>
              <a:rPr lang="en-GB" sz="1200" kern="1200" dirty="0">
                <a:solidFill>
                  <a:schemeClr val="bg1"/>
                </a:solidFill>
                <a:effectLst/>
                <a:latin typeface="Arial" panose="020B0604020202020204" pitchFamily="34" charset="0"/>
                <a:ea typeface="+mn-ea"/>
                <a:cs typeface="Arial" panose="020B0604020202020204" pitchFamily="34" charset="0"/>
              </a:rPr>
            </a:br>
            <a:r>
              <a:rPr lang="en-GB" sz="1200" kern="1200" dirty="0" err="1">
                <a:solidFill>
                  <a:schemeClr val="bg1"/>
                </a:solidFill>
                <a:effectLst/>
                <a:latin typeface="Arial" panose="020B0604020202020204" pitchFamily="34" charset="0"/>
                <a:ea typeface="+mn-ea"/>
                <a:cs typeface="Arial" panose="020B0604020202020204" pitchFamily="34" charset="0"/>
              </a:rPr>
              <a:t>Lavington</a:t>
            </a:r>
            <a:r>
              <a:rPr lang="en-GB" sz="1200" kern="1200" dirty="0">
                <a:solidFill>
                  <a:schemeClr val="bg1"/>
                </a:solidFill>
                <a:effectLst/>
                <a:latin typeface="Arial" panose="020B0604020202020204" pitchFamily="34" charset="0"/>
                <a:ea typeface="+mn-ea"/>
                <a:cs typeface="Arial" panose="020B0604020202020204" pitchFamily="34" charset="0"/>
              </a:rPr>
              <a:t>,</a:t>
            </a:r>
          </a:p>
          <a:p>
            <a:r>
              <a:rPr lang="en-GB" sz="1200" kern="1200" dirty="0">
                <a:solidFill>
                  <a:schemeClr val="bg1"/>
                </a:solidFill>
                <a:effectLst/>
                <a:latin typeface="Arial" panose="020B0604020202020204" pitchFamily="34" charset="0"/>
                <a:ea typeface="+mn-ea"/>
                <a:cs typeface="Arial" panose="020B0604020202020204" pitchFamily="34" charset="0"/>
              </a:rPr>
              <a:t>Nairobi,</a:t>
            </a:r>
          </a:p>
          <a:p>
            <a:r>
              <a:rPr lang="en-GB" sz="1200" kern="1200" dirty="0">
                <a:solidFill>
                  <a:schemeClr val="bg1"/>
                </a:solidFill>
                <a:effectLst/>
                <a:latin typeface="Arial" panose="020B0604020202020204" pitchFamily="34" charset="0"/>
                <a:ea typeface="+mn-ea"/>
                <a:cs typeface="Arial" panose="020B0604020202020204" pitchFamily="34" charset="0"/>
              </a:rPr>
              <a:t>Kenya</a:t>
            </a:r>
          </a:p>
        </p:txBody>
      </p:sp>
      <p:sp>
        <p:nvSpPr>
          <p:cNvPr id="10" name="TextBox 9">
            <a:extLst>
              <a:ext uri="{FF2B5EF4-FFF2-40B4-BE49-F238E27FC236}">
                <a16:creationId xmlns:a16="http://schemas.microsoft.com/office/drawing/2014/main" xmlns="" id="{3E6E8B53-11E3-4C49-9EA2-217463248047}"/>
              </a:ext>
            </a:extLst>
          </p:cNvPr>
          <p:cNvSpPr txBox="1"/>
          <p:nvPr userDrawn="1"/>
        </p:nvSpPr>
        <p:spPr>
          <a:xfrm>
            <a:off x="9260728" y="3780886"/>
            <a:ext cx="2296272" cy="1200329"/>
          </a:xfrm>
          <a:prstGeom prst="rect">
            <a:avLst/>
          </a:prstGeom>
          <a:noFill/>
        </p:spPr>
        <p:txBody>
          <a:bodyPr wrap="square" rtlCol="0">
            <a:spAutoFit/>
          </a:bodyPr>
          <a:lstStyle/>
          <a:p>
            <a:r>
              <a:rPr lang="en-GB" sz="1200" b="1" kern="1200" dirty="0">
                <a:solidFill>
                  <a:srgbClr val="86BC24"/>
                </a:solidFill>
                <a:effectLst/>
                <a:latin typeface="Arial" panose="020B0604020202020204" pitchFamily="34" charset="0"/>
                <a:ea typeface="+mn-ea"/>
                <a:cs typeface="Arial" panose="020B0604020202020204" pitchFamily="34" charset="0"/>
              </a:rPr>
              <a:t>Cameroon Office:</a:t>
            </a:r>
            <a:endParaRPr lang="en-GB" sz="1200" kern="1200" dirty="0">
              <a:solidFill>
                <a:srgbClr val="86BC24"/>
              </a:solidFill>
              <a:effectLst/>
              <a:latin typeface="Arial" panose="020B0604020202020204" pitchFamily="34" charset="0"/>
              <a:ea typeface="+mn-ea"/>
              <a:cs typeface="Arial" panose="020B0604020202020204" pitchFamily="34" charset="0"/>
            </a:endParaRPr>
          </a:p>
          <a:p>
            <a:r>
              <a:rPr lang="en-GB" sz="1200" kern="1200" dirty="0">
                <a:solidFill>
                  <a:schemeClr val="bg1"/>
                </a:solidFill>
                <a:effectLst/>
                <a:latin typeface="Arial" panose="020B0604020202020204" pitchFamily="34" charset="0"/>
                <a:ea typeface="+mn-ea"/>
                <a:cs typeface="Arial" panose="020B0604020202020204" pitchFamily="34" charset="0"/>
              </a:rPr>
              <a:t>201 </a:t>
            </a:r>
            <a:r>
              <a:rPr lang="en-GB" sz="1200" kern="1200" dirty="0" err="1">
                <a:solidFill>
                  <a:schemeClr val="bg1"/>
                </a:solidFill>
                <a:effectLst/>
                <a:latin typeface="Arial" panose="020B0604020202020204" pitchFamily="34" charset="0"/>
                <a:ea typeface="+mn-ea"/>
                <a:cs typeface="Arial" panose="020B0604020202020204" pitchFamily="34" charset="0"/>
              </a:rPr>
              <a:t>Ntougou</a:t>
            </a:r>
            <a:r>
              <a:rPr lang="en-GB" sz="1200" kern="1200" dirty="0">
                <a:solidFill>
                  <a:schemeClr val="bg1"/>
                </a:solidFill>
                <a:effectLst/>
                <a:latin typeface="Arial" panose="020B0604020202020204" pitchFamily="34" charset="0"/>
                <a:ea typeface="+mn-ea"/>
                <a:cs typeface="Arial" panose="020B0604020202020204" pitchFamily="34" charset="0"/>
              </a:rPr>
              <a:t> I, </a:t>
            </a:r>
          </a:p>
          <a:p>
            <a:r>
              <a:rPr lang="en-GB" sz="1200" kern="1200" dirty="0" err="1">
                <a:solidFill>
                  <a:schemeClr val="bg1"/>
                </a:solidFill>
                <a:effectLst/>
                <a:latin typeface="Arial" panose="020B0604020202020204" pitchFamily="34" charset="0"/>
                <a:ea typeface="+mn-ea"/>
                <a:cs typeface="Arial" panose="020B0604020202020204" pitchFamily="34" charset="0"/>
              </a:rPr>
              <a:t>Derriére</a:t>
            </a:r>
            <a:r>
              <a:rPr lang="en-GB" sz="1200" kern="1200" dirty="0">
                <a:solidFill>
                  <a:schemeClr val="bg1"/>
                </a:solidFill>
                <a:effectLst/>
                <a:latin typeface="Arial" panose="020B0604020202020204" pitchFamily="34" charset="0"/>
                <a:ea typeface="+mn-ea"/>
                <a:cs typeface="Arial" panose="020B0604020202020204" pitchFamily="34" charset="0"/>
              </a:rPr>
              <a:t> La </a:t>
            </a:r>
            <a:r>
              <a:rPr lang="en-GB" sz="1200" kern="1200" dirty="0" err="1">
                <a:solidFill>
                  <a:schemeClr val="bg1"/>
                </a:solidFill>
                <a:effectLst/>
                <a:latin typeface="Arial" panose="020B0604020202020204" pitchFamily="34" charset="0"/>
                <a:ea typeface="+mn-ea"/>
                <a:cs typeface="Arial" panose="020B0604020202020204" pitchFamily="34" charset="0"/>
              </a:rPr>
              <a:t>Foire</a:t>
            </a:r>
            <a:r>
              <a:rPr lang="en-GB" sz="1200" kern="1200" dirty="0">
                <a:solidFill>
                  <a:schemeClr val="bg1"/>
                </a:solidFill>
                <a:effectLst/>
                <a:latin typeface="Arial" panose="020B0604020202020204" pitchFamily="34" charset="0"/>
                <a:ea typeface="+mn-ea"/>
                <a:cs typeface="Arial" panose="020B0604020202020204" pitchFamily="34" charset="0"/>
              </a:rPr>
              <a:t> de</a:t>
            </a:r>
            <a:r>
              <a:rPr lang="en-GB" sz="1200" kern="1200" baseline="0" dirty="0">
                <a:solidFill>
                  <a:schemeClr val="bg1"/>
                </a:solidFill>
                <a:effectLst/>
                <a:latin typeface="Arial" panose="020B0604020202020204" pitchFamily="34" charset="0"/>
                <a:ea typeface="+mn-ea"/>
                <a:cs typeface="Arial" panose="020B0604020202020204" pitchFamily="34" charset="0"/>
              </a:rPr>
              <a:t> Yaoundé,</a:t>
            </a:r>
          </a:p>
          <a:p>
            <a:r>
              <a:rPr lang="en-GB" sz="1200" kern="1200" dirty="0">
                <a:solidFill>
                  <a:schemeClr val="bg1"/>
                </a:solidFill>
                <a:effectLst/>
                <a:latin typeface="Arial" panose="020B0604020202020204" pitchFamily="34" charset="0"/>
                <a:ea typeface="+mn-ea"/>
                <a:cs typeface="Arial" panose="020B0604020202020204" pitchFamily="34" charset="0"/>
              </a:rPr>
              <a:t>Face Croix Rouge,</a:t>
            </a:r>
          </a:p>
          <a:p>
            <a:r>
              <a:rPr lang="en-GB" sz="1200" kern="1200" dirty="0">
                <a:solidFill>
                  <a:schemeClr val="bg1"/>
                </a:solidFill>
                <a:effectLst/>
                <a:latin typeface="Arial" panose="020B0604020202020204" pitchFamily="34" charset="0"/>
                <a:ea typeface="+mn-ea"/>
                <a:cs typeface="Arial" panose="020B0604020202020204" pitchFamily="34" charset="0"/>
              </a:rPr>
              <a:t>Yaoundé,</a:t>
            </a:r>
          </a:p>
          <a:p>
            <a:r>
              <a:rPr lang="en-GB" sz="1200" kern="1200" dirty="0">
                <a:solidFill>
                  <a:schemeClr val="bg1"/>
                </a:solidFill>
                <a:effectLst/>
                <a:latin typeface="Arial" panose="020B0604020202020204" pitchFamily="34" charset="0"/>
                <a:ea typeface="+mn-ea"/>
                <a:cs typeface="Arial" panose="020B0604020202020204" pitchFamily="34" charset="0"/>
              </a:rPr>
              <a:t>Cameroun</a:t>
            </a:r>
          </a:p>
        </p:txBody>
      </p:sp>
    </p:spTree>
    <p:extLst>
      <p:ext uri="{BB962C8B-B14F-4D97-AF65-F5344CB8AC3E}">
        <p14:creationId xmlns:p14="http://schemas.microsoft.com/office/powerpoint/2010/main" val="91289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53581"/>
            <a:ext cx="8285956" cy="5931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177636"/>
            <a:ext cx="10515600" cy="49993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charset="0"/>
                <a:ea typeface="Arial" charset="0"/>
                <a:cs typeface="Arial" charset="0"/>
              </a:defRPr>
            </a:lvl1pPr>
          </a:lstStyle>
          <a:p>
            <a:fld id="{84E865DB-1B41-674B-A55B-195DCE014F2A}" type="datetimeFigureOut">
              <a:rPr lang="en-US" smtClean="0"/>
              <a:pPr/>
              <a:t>11/21/2018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Arial" charset="0"/>
                <a:ea typeface="Arial" charset="0"/>
                <a:cs typeface="Arial" charset="0"/>
              </a:defRPr>
            </a:lvl1pPr>
          </a:lstStyle>
          <a:p>
            <a:fld id="{FEDA2DAD-E04D-1341-BBE6-59A4384BE697}" type="slidenum">
              <a:rPr lang="en-US" smtClean="0"/>
              <a:pPr/>
              <a:t>‹#›</a:t>
            </a:fld>
            <a:endParaRPr lang="en-US"/>
          </a:p>
        </p:txBody>
      </p:sp>
    </p:spTree>
    <p:extLst>
      <p:ext uri="{BB962C8B-B14F-4D97-AF65-F5344CB8AC3E}">
        <p14:creationId xmlns:p14="http://schemas.microsoft.com/office/powerpoint/2010/main" val="40298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9" r:id="rId4"/>
    <p:sldLayoutId id="2147483668" r:id="rId5"/>
    <p:sldLayoutId id="2147483664" r:id="rId6"/>
    <p:sldLayoutId id="2147483665" r:id="rId7"/>
    <p:sldLayoutId id="2147483666" r:id="rId8"/>
    <p:sldLayoutId id="2147483667" r:id="rId9"/>
    <p:sldLayoutId id="2147483670" r:id="rId10"/>
    <p:sldLayoutId id="2147483671" r:id="rId11"/>
  </p:sldLayoutIdLst>
  <p:txStyles>
    <p:titleStyle>
      <a:lvl1pPr algn="l" defTabSz="914400" rtl="0" eaLnBrk="1" latinLnBrk="0" hangingPunct="1">
        <a:lnSpc>
          <a:spcPct val="90000"/>
        </a:lnSpc>
        <a:spcBef>
          <a:spcPct val="0"/>
        </a:spcBef>
        <a:buNone/>
        <a:defRPr sz="3200" kern="1200">
          <a:solidFill>
            <a:srgbClr val="86BC24"/>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1800" kern="1200">
          <a:solidFill>
            <a:srgbClr val="3B3838"/>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600" kern="1200">
          <a:solidFill>
            <a:srgbClr val="3B3838"/>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400" kern="1200">
          <a:solidFill>
            <a:srgbClr val="3B3838"/>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200" kern="1200">
          <a:solidFill>
            <a:srgbClr val="3B3838"/>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200" kern="1200">
          <a:solidFill>
            <a:srgbClr val="3B383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Greenpeace Africa: Satellite data analysis reveals Mpumalanga is the worst NO2 pollution hotspot in the world</a:t>
            </a:r>
          </a:p>
        </p:txBody>
      </p:sp>
      <p:sp>
        <p:nvSpPr>
          <p:cNvPr id="3" name="Subtitle 2"/>
          <p:cNvSpPr>
            <a:spLocks noGrp="1"/>
          </p:cNvSpPr>
          <p:nvPr>
            <p:ph type="subTitle" idx="1"/>
          </p:nvPr>
        </p:nvSpPr>
        <p:spPr>
          <a:xfrm>
            <a:off x="750888" y="2789308"/>
            <a:ext cx="3549650" cy="1515063"/>
          </a:xfrm>
        </p:spPr>
        <p:txBody>
          <a:bodyPr>
            <a:normAutofit/>
          </a:bodyPr>
          <a:lstStyle/>
          <a:p>
            <a:endParaRPr lang="en-US" dirty="0"/>
          </a:p>
        </p:txBody>
      </p:sp>
      <p:pic>
        <p:nvPicPr>
          <p:cNvPr id="4" name="Picture 3">
            <a:extLst>
              <a:ext uri="{FF2B5EF4-FFF2-40B4-BE49-F238E27FC236}">
                <a16:creationId xmlns:a16="http://schemas.microsoft.com/office/drawing/2014/main" xmlns="" id="{85590FF2-D227-4A4A-ABAD-D74BEFBE87E4}"/>
              </a:ext>
            </a:extLst>
          </p:cNvPr>
          <p:cNvPicPr>
            <a:picLocks noChangeAspect="1"/>
          </p:cNvPicPr>
          <p:nvPr/>
        </p:nvPicPr>
        <p:blipFill>
          <a:blip r:embed="rId2"/>
          <a:stretch>
            <a:fillRect/>
          </a:stretch>
        </p:blipFill>
        <p:spPr>
          <a:xfrm>
            <a:off x="4416832" y="2789308"/>
            <a:ext cx="3556290" cy="2370860"/>
          </a:xfrm>
          <a:prstGeom prst="rect">
            <a:avLst/>
          </a:prstGeom>
        </p:spPr>
      </p:pic>
    </p:spTree>
    <p:extLst>
      <p:ext uri="{BB962C8B-B14F-4D97-AF65-F5344CB8AC3E}">
        <p14:creationId xmlns:p14="http://schemas.microsoft.com/office/powerpoint/2010/main" val="364208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Mpumalanga so bad?</a:t>
            </a:r>
          </a:p>
        </p:txBody>
      </p:sp>
      <p:sp>
        <p:nvSpPr>
          <p:cNvPr id="7" name="TextBox 6">
            <a:extLst>
              <a:ext uri="{FF2B5EF4-FFF2-40B4-BE49-F238E27FC236}">
                <a16:creationId xmlns:a16="http://schemas.microsoft.com/office/drawing/2014/main" xmlns="" id="{7E0EACD5-15F1-4347-9990-DAAC26D52EFD}"/>
              </a:ext>
            </a:extLst>
          </p:cNvPr>
          <p:cNvSpPr txBox="1"/>
          <p:nvPr/>
        </p:nvSpPr>
        <p:spPr>
          <a:xfrm>
            <a:off x="937549" y="1273215"/>
            <a:ext cx="10868628" cy="3416320"/>
          </a:xfrm>
          <a:prstGeom prst="rect">
            <a:avLst/>
          </a:prstGeom>
          <a:noFill/>
        </p:spPr>
        <p:txBody>
          <a:bodyPr wrap="square" rtlCol="0">
            <a:spAutoFit/>
          </a:bodyPr>
          <a:lstStyle/>
          <a:p>
            <a:r>
              <a:rPr lang="en-ZA" dirty="0"/>
              <a:t>Mpumalanga, the second smallest province in South Africa, with a population of about 4.5 million people has the highest levels of NO2 globally. This is because the province has the World’s biggest and most concentrated coal cluster. Mpumalanga accounts for 83% of South Africa’s coal production.</a:t>
            </a:r>
          </a:p>
          <a:p>
            <a:endParaRPr lang="en-ZA" dirty="0"/>
          </a:p>
          <a:p>
            <a:r>
              <a:rPr lang="en-ZA" dirty="0"/>
              <a:t>12 old, highly polluting coal-fired power stations within a 25 km radius</a:t>
            </a:r>
          </a:p>
          <a:p>
            <a:endParaRPr lang="en-ZA" dirty="0"/>
          </a:p>
          <a:p>
            <a:r>
              <a:rPr lang="en-ZA" dirty="0"/>
              <a:t>Overall NO2 emissions in China are higher, but in terms of individual clusters, none of the Chinese emission hotspots are as large as Mpumalanga. This is largely because Chinese power plants and factories have installed emission control devices, while Eskom continues to seek postponements from complying with weak Minimum Emission Standards. </a:t>
            </a:r>
          </a:p>
          <a:p>
            <a:endParaRPr lang="en-ZA" dirty="0"/>
          </a:p>
          <a:p>
            <a:endParaRPr lang="en-US" dirty="0"/>
          </a:p>
        </p:txBody>
      </p:sp>
    </p:spTree>
    <p:extLst>
      <p:ext uri="{BB962C8B-B14F-4D97-AF65-F5344CB8AC3E}">
        <p14:creationId xmlns:p14="http://schemas.microsoft.com/office/powerpoint/2010/main" val="255468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Minimum Emission Standards</a:t>
            </a:r>
          </a:p>
        </p:txBody>
      </p:sp>
      <p:sp>
        <p:nvSpPr>
          <p:cNvPr id="7" name="TextBox 6">
            <a:extLst>
              <a:ext uri="{FF2B5EF4-FFF2-40B4-BE49-F238E27FC236}">
                <a16:creationId xmlns:a16="http://schemas.microsoft.com/office/drawing/2014/main" xmlns="" id="{7E0EACD5-15F1-4347-9990-DAAC26D52EFD}"/>
              </a:ext>
            </a:extLst>
          </p:cNvPr>
          <p:cNvSpPr txBox="1"/>
          <p:nvPr/>
        </p:nvSpPr>
        <p:spPr>
          <a:xfrm>
            <a:off x="937549" y="1372611"/>
            <a:ext cx="9751363" cy="646331"/>
          </a:xfrm>
          <a:prstGeom prst="rect">
            <a:avLst/>
          </a:prstGeom>
          <a:noFill/>
        </p:spPr>
        <p:txBody>
          <a:bodyPr wrap="square" rtlCol="0">
            <a:spAutoFit/>
          </a:bodyPr>
          <a:lstStyle/>
          <a:p>
            <a:endParaRPr lang="en-ZA" dirty="0"/>
          </a:p>
          <a:p>
            <a:endParaRPr lang="en-US" dirty="0"/>
          </a:p>
        </p:txBody>
      </p:sp>
      <p:pic>
        <p:nvPicPr>
          <p:cNvPr id="6146" name="Picture 2" descr="https://lh4.googleusercontent.com/ad7vfY46OBL6SjGA-DtjPD85Q0UuYbslRZs5fCAaayuD3X7JKznTUWSRAapHMSV0gqbrL92T9clFQmwvJbGhFoEIlB2Dzu2lShoYSMK_P1thvS21m9NGgvygXAIz4odBb4ER1e-r">
            <a:extLst>
              <a:ext uri="{FF2B5EF4-FFF2-40B4-BE49-F238E27FC236}">
                <a16:creationId xmlns:a16="http://schemas.microsoft.com/office/drawing/2014/main" xmlns="" id="{F78A1A52-BC0C-894E-AC57-BF1D94B5F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1340586"/>
            <a:ext cx="8147050" cy="471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6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t>
            </a:r>
            <a:r>
              <a:rPr lang="en-US" dirty="0" err="1"/>
              <a:t>analysed</a:t>
            </a:r>
            <a:r>
              <a:rPr lang="en-US" dirty="0"/>
              <a:t> NO2, but what about SO2?</a:t>
            </a:r>
          </a:p>
        </p:txBody>
      </p:sp>
      <p:sp>
        <p:nvSpPr>
          <p:cNvPr id="7" name="TextBox 6">
            <a:extLst>
              <a:ext uri="{FF2B5EF4-FFF2-40B4-BE49-F238E27FC236}">
                <a16:creationId xmlns:a16="http://schemas.microsoft.com/office/drawing/2014/main" xmlns="" id="{7E0EACD5-15F1-4347-9990-DAAC26D52EFD}"/>
              </a:ext>
            </a:extLst>
          </p:cNvPr>
          <p:cNvSpPr txBox="1"/>
          <p:nvPr/>
        </p:nvSpPr>
        <p:spPr>
          <a:xfrm>
            <a:off x="937549" y="1331000"/>
            <a:ext cx="9591332" cy="646331"/>
          </a:xfrm>
          <a:prstGeom prst="rect">
            <a:avLst/>
          </a:prstGeom>
          <a:noFill/>
        </p:spPr>
        <p:txBody>
          <a:bodyPr wrap="square" rtlCol="0">
            <a:spAutoFit/>
          </a:bodyPr>
          <a:lstStyle/>
          <a:p>
            <a:endParaRPr lang="en-ZA" dirty="0"/>
          </a:p>
          <a:p>
            <a:endParaRPr lang="en-US" dirty="0"/>
          </a:p>
        </p:txBody>
      </p:sp>
      <p:pic>
        <p:nvPicPr>
          <p:cNvPr id="5122" name="Picture 2" descr="https://lh3.googleusercontent.com/cxOnejNKQ0Ond6s2gACSzfGV0_omFKLR_4JugJmGwV1mQmN4PZdQMuhYhMTgE9qTvpvw5dnR1P9smonG0QUHPfKTkq2B01zj5SmbHfxvG6xUH-2vARLoD6GYW4ZvI8eyyXXvVTEq">
            <a:extLst>
              <a:ext uri="{FF2B5EF4-FFF2-40B4-BE49-F238E27FC236}">
                <a16:creationId xmlns:a16="http://schemas.microsoft.com/office/drawing/2014/main" xmlns="" id="{6D7B18E6-8B2A-8844-BF14-48EA724A9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66800"/>
            <a:ext cx="7216291"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30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Weakening of SO2 standards?</a:t>
            </a:r>
          </a:p>
        </p:txBody>
      </p:sp>
      <p:sp>
        <p:nvSpPr>
          <p:cNvPr id="7" name="TextBox 6">
            <a:extLst>
              <a:ext uri="{FF2B5EF4-FFF2-40B4-BE49-F238E27FC236}">
                <a16:creationId xmlns:a16="http://schemas.microsoft.com/office/drawing/2014/main" xmlns="" id="{7E0EACD5-15F1-4347-9990-DAAC26D52EFD}"/>
              </a:ext>
            </a:extLst>
          </p:cNvPr>
          <p:cNvSpPr txBox="1"/>
          <p:nvPr/>
        </p:nvSpPr>
        <p:spPr>
          <a:xfrm>
            <a:off x="937549" y="1331000"/>
            <a:ext cx="9591332" cy="3693319"/>
          </a:xfrm>
          <a:prstGeom prst="rect">
            <a:avLst/>
          </a:prstGeom>
          <a:noFill/>
        </p:spPr>
        <p:txBody>
          <a:bodyPr wrap="square" rtlCol="0">
            <a:spAutoFit/>
          </a:bodyPr>
          <a:lstStyle/>
          <a:p>
            <a:endParaRPr lang="en-ZA" dirty="0"/>
          </a:p>
          <a:p>
            <a:r>
              <a:rPr lang="en-US" dirty="0"/>
              <a:t>The Department of Environmental Affairs has decided to unlawfully weaken SO2 emission standards for coal-fired power stations.</a:t>
            </a:r>
          </a:p>
          <a:p>
            <a:endParaRPr lang="en-US" dirty="0"/>
          </a:p>
          <a:p>
            <a:r>
              <a:rPr lang="en-US" dirty="0"/>
              <a:t>In October 2018, the department’s updated framework for Air Quality Management, significantly weakened the minimum emission standards. The MES for new installations was originally set at 500mg/m</a:t>
            </a:r>
            <a:r>
              <a:rPr lang="en-US" baseline="30000" dirty="0"/>
              <a:t>3</a:t>
            </a:r>
            <a:r>
              <a:rPr lang="en-US" dirty="0"/>
              <a:t>, but these MES were revised by the Department upwards to 1000mg/m</a:t>
            </a:r>
            <a:r>
              <a:rPr lang="en-US" baseline="30000" dirty="0"/>
              <a:t>3</a:t>
            </a:r>
            <a:r>
              <a:rPr lang="en-US" dirty="0"/>
              <a:t>, which is 30 times more than coal-fired power stations are allowed to emit in China.</a:t>
            </a:r>
          </a:p>
          <a:p>
            <a:endParaRPr lang="en-US" dirty="0"/>
          </a:p>
          <a:p>
            <a:r>
              <a:rPr lang="en-US" dirty="0"/>
              <a:t>This revision was not part of the original public participation proposal and is therefore undemocratic and unlawful.</a:t>
            </a:r>
          </a:p>
          <a:p>
            <a:endParaRPr lang="en-US" dirty="0"/>
          </a:p>
          <a:p>
            <a:r>
              <a:rPr lang="en-US" dirty="0"/>
              <a:t>Greenpeace calls on the DEA to withdraw this weakening of the MES with immediate effect.</a:t>
            </a:r>
          </a:p>
        </p:txBody>
      </p:sp>
    </p:spTree>
    <p:extLst>
      <p:ext uri="{BB962C8B-B14F-4D97-AF65-F5344CB8AC3E}">
        <p14:creationId xmlns:p14="http://schemas.microsoft.com/office/powerpoint/2010/main" val="4071291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Greenpeace Africa demands</a:t>
            </a:r>
          </a:p>
        </p:txBody>
      </p:sp>
      <p:sp>
        <p:nvSpPr>
          <p:cNvPr id="7" name="TextBox 6">
            <a:extLst>
              <a:ext uri="{FF2B5EF4-FFF2-40B4-BE49-F238E27FC236}">
                <a16:creationId xmlns:a16="http://schemas.microsoft.com/office/drawing/2014/main" xmlns="" id="{7E0EACD5-15F1-4347-9990-DAAC26D52EFD}"/>
              </a:ext>
            </a:extLst>
          </p:cNvPr>
          <p:cNvSpPr txBox="1"/>
          <p:nvPr/>
        </p:nvSpPr>
        <p:spPr>
          <a:xfrm>
            <a:off x="937549" y="1331000"/>
            <a:ext cx="9591332" cy="646331"/>
          </a:xfrm>
          <a:prstGeom prst="rect">
            <a:avLst/>
          </a:prstGeom>
          <a:noFill/>
        </p:spPr>
        <p:txBody>
          <a:bodyPr wrap="square" rtlCol="0">
            <a:spAutoFit/>
          </a:bodyPr>
          <a:lstStyle/>
          <a:p>
            <a:endParaRPr lang="en-ZA" dirty="0"/>
          </a:p>
          <a:p>
            <a:endParaRPr lang="en-US" dirty="0"/>
          </a:p>
        </p:txBody>
      </p:sp>
      <p:sp>
        <p:nvSpPr>
          <p:cNvPr id="3" name="Rectangle 2">
            <a:extLst>
              <a:ext uri="{FF2B5EF4-FFF2-40B4-BE49-F238E27FC236}">
                <a16:creationId xmlns:a16="http://schemas.microsoft.com/office/drawing/2014/main" xmlns="" id="{E0B83B20-C7D6-0547-A4C4-918995CA0A8C}"/>
              </a:ext>
            </a:extLst>
          </p:cNvPr>
          <p:cNvSpPr/>
          <p:nvPr/>
        </p:nvSpPr>
        <p:spPr>
          <a:xfrm>
            <a:off x="660399" y="1168400"/>
            <a:ext cx="11294533" cy="3970318"/>
          </a:xfrm>
          <a:prstGeom prst="rect">
            <a:avLst/>
          </a:prstGeom>
        </p:spPr>
        <p:txBody>
          <a:bodyPr wrap="square">
            <a:spAutoFit/>
          </a:bodyPr>
          <a:lstStyle/>
          <a:p>
            <a:pPr algn="just" fontAlgn="base"/>
            <a:r>
              <a:rPr lang="en-ZA" dirty="0">
                <a:solidFill>
                  <a:srgbClr val="000000"/>
                </a:solidFill>
                <a:latin typeface="Calibri" panose="020F0502020204030204" pitchFamily="34" charset="0"/>
                <a:cs typeface="Calibri" panose="020F0502020204030204" pitchFamily="34" charset="0"/>
              </a:rPr>
              <a:t>Absolutely no further postponements from complying with Minimum Emission Standards for Eskom’s coal-fired power stations in South Africa can be granted. If coal-fired power stations don’t comply, they need to be decommissioned.</a:t>
            </a:r>
          </a:p>
          <a:p>
            <a:pPr algn="just" fontAlgn="base">
              <a:buFont typeface="Arial" panose="020B0604020202020204" pitchFamily="34" charset="0"/>
              <a:buChar char="•"/>
            </a:pPr>
            <a:r>
              <a:rPr lang="en-ZA" dirty="0">
                <a:latin typeface="Calibri" panose="020F0502020204030204" pitchFamily="34" charset="0"/>
                <a:cs typeface="Calibri" panose="020F0502020204030204" pitchFamily="34" charset="0"/>
              </a:rPr>
              <a:t/>
            </a:r>
            <a:br>
              <a:rPr lang="en-ZA" dirty="0">
                <a:latin typeface="Calibri" panose="020F0502020204030204" pitchFamily="34" charset="0"/>
                <a:cs typeface="Calibri" panose="020F0502020204030204" pitchFamily="34" charset="0"/>
              </a:rPr>
            </a:br>
            <a:r>
              <a:rPr lang="en-ZA" dirty="0">
                <a:solidFill>
                  <a:srgbClr val="000000"/>
                </a:solidFill>
                <a:latin typeface="Calibri" panose="020F0502020204030204" pitchFamily="34" charset="0"/>
                <a:cs typeface="Calibri" panose="020F0502020204030204" pitchFamily="34" charset="0"/>
              </a:rPr>
              <a:t>An Air pollution action plan for Mpumalanga, Johannesburg, Pretoria and all other high priority areas, that:</a:t>
            </a:r>
          </a:p>
          <a:p>
            <a:pPr marL="742950" lvl="1" indent="-285750" algn="just" fontAlgn="base">
              <a:buFont typeface="Arial" panose="020B0604020202020204" pitchFamily="34" charset="0"/>
              <a:buChar char="•"/>
            </a:pPr>
            <a:r>
              <a:rPr lang="en-ZA" dirty="0">
                <a:solidFill>
                  <a:srgbClr val="000000"/>
                </a:solidFill>
                <a:latin typeface="Calibri" panose="020F0502020204030204" pitchFamily="34" charset="0"/>
                <a:cs typeface="Calibri" panose="020F0502020204030204" pitchFamily="34" charset="0"/>
              </a:rPr>
              <a:t>follows the guidelines and maximum air pollution levels of the World Health Organization (WHO) and international emission standards for coal-fired power stations</a:t>
            </a:r>
          </a:p>
          <a:p>
            <a:pPr marL="742950" lvl="1" indent="-285750" algn="just" fontAlgn="base">
              <a:buFont typeface="Arial" panose="020B0604020202020204" pitchFamily="34" charset="0"/>
              <a:buChar char="•"/>
            </a:pPr>
            <a:r>
              <a:rPr lang="en-ZA" dirty="0">
                <a:solidFill>
                  <a:srgbClr val="000000"/>
                </a:solidFill>
                <a:latin typeface="Calibri" panose="020F0502020204030204" pitchFamily="34" charset="0"/>
                <a:cs typeface="Calibri" panose="020F0502020204030204" pitchFamily="34" charset="0"/>
              </a:rPr>
              <a:t>sets up concrete measures and steps to improve the air pollution levels in those regions and makes sure that they comply with the air pollution standards within 5 years</a:t>
            </a:r>
          </a:p>
          <a:p>
            <a:pPr marL="742950" lvl="1" indent="-285750" algn="just" fontAlgn="base">
              <a:buFont typeface="Arial" panose="020B0604020202020204" pitchFamily="34" charset="0"/>
              <a:buChar char="•"/>
            </a:pPr>
            <a:r>
              <a:rPr lang="en-ZA" dirty="0">
                <a:solidFill>
                  <a:srgbClr val="000000"/>
                </a:solidFill>
                <a:latin typeface="Calibri" panose="020F0502020204030204" pitchFamily="34" charset="0"/>
                <a:cs typeface="Calibri" panose="020F0502020204030204" pitchFamily="34" charset="0"/>
              </a:rPr>
              <a:t>introduces independent, regular and reliable air pollution monitoring, which is available to the public and informs decision-making  (including transparent data)</a:t>
            </a:r>
          </a:p>
          <a:p>
            <a:pPr algn="just" fontAlgn="base">
              <a:buFont typeface="Arial" panose="020B0604020202020204" pitchFamily="34" charset="0"/>
              <a:buChar char="•"/>
            </a:pPr>
            <a:r>
              <a:rPr lang="en-ZA" dirty="0">
                <a:latin typeface="Calibri" panose="020F0502020204030204" pitchFamily="34" charset="0"/>
                <a:cs typeface="Calibri" panose="020F0502020204030204" pitchFamily="34" charset="0"/>
              </a:rPr>
              <a:t/>
            </a:r>
            <a:br>
              <a:rPr lang="en-ZA" dirty="0">
                <a:latin typeface="Calibri" panose="020F0502020204030204" pitchFamily="34" charset="0"/>
                <a:cs typeface="Calibri" panose="020F0502020204030204" pitchFamily="34" charset="0"/>
              </a:rPr>
            </a:br>
            <a:r>
              <a:rPr lang="en-ZA" dirty="0">
                <a:solidFill>
                  <a:srgbClr val="000000"/>
                </a:solidFill>
                <a:latin typeface="Calibri" panose="020F0502020204030204" pitchFamily="34" charset="0"/>
                <a:cs typeface="Calibri" panose="020F0502020204030204" pitchFamily="34" charset="0"/>
              </a:rPr>
              <a:t>No new coal-fired power stations in the national electricity plan (IRP 2018), the cancellation of unit 5 and 6 in Kusile coal power plant in Mpumalanga and the decommissioning of 50 percent of current coal-fired power stations by 2030 in line with the latest Intergovernmental Panel on Climate Change (IPCC) Special Report on 1.5°C.</a:t>
            </a:r>
            <a:endParaRPr lang="en-ZA"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566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6F37D8C-2490-DA47-8206-5A66DC524869}"/>
              </a:ext>
            </a:extLst>
          </p:cNvPr>
          <p:cNvSpPr/>
          <p:nvPr/>
        </p:nvSpPr>
        <p:spPr>
          <a:xfrm>
            <a:off x="683942" y="1597516"/>
            <a:ext cx="8772292" cy="923330"/>
          </a:xfrm>
          <a:prstGeom prst="rect">
            <a:avLst/>
          </a:prstGeom>
        </p:spPr>
        <p:txBody>
          <a:bodyPr wrap="square">
            <a:spAutoFit/>
          </a:bodyPr>
          <a:lstStyle/>
          <a:p>
            <a:r>
              <a:rPr lang="en-US" dirty="0">
                <a:solidFill>
                  <a:schemeClr val="bg1"/>
                </a:solidFill>
              </a:rPr>
              <a:t>Melita Steele    </a:t>
            </a:r>
            <a:r>
              <a:rPr lang="en-US" dirty="0" err="1">
                <a:solidFill>
                  <a:schemeClr val="bg1"/>
                </a:solidFill>
              </a:rPr>
              <a:t>msteele@greenpeace.org</a:t>
            </a:r>
            <a:endParaRPr lang="en-US" dirty="0">
              <a:solidFill>
                <a:schemeClr val="bg1"/>
              </a:solidFill>
            </a:endParaRPr>
          </a:p>
          <a:p>
            <a:r>
              <a:rPr lang="en-US" dirty="0">
                <a:solidFill>
                  <a:schemeClr val="bg1"/>
                </a:solidFill>
              </a:rPr>
              <a:t>                              &amp;</a:t>
            </a:r>
          </a:p>
          <a:p>
            <a:r>
              <a:rPr lang="en-US" dirty="0">
                <a:solidFill>
                  <a:schemeClr val="bg1"/>
                </a:solidFill>
              </a:rPr>
              <a:t>Happy </a:t>
            </a:r>
            <a:r>
              <a:rPr lang="en-US" dirty="0" err="1">
                <a:solidFill>
                  <a:schemeClr val="bg1"/>
                </a:solidFill>
              </a:rPr>
              <a:t>Khambule</a:t>
            </a:r>
            <a:r>
              <a:rPr lang="en-US" dirty="0">
                <a:solidFill>
                  <a:schemeClr val="bg1"/>
                </a:solidFill>
              </a:rPr>
              <a:t>  </a:t>
            </a:r>
            <a:r>
              <a:rPr lang="en-US" dirty="0" err="1">
                <a:solidFill>
                  <a:schemeClr val="bg1"/>
                </a:solidFill>
              </a:rPr>
              <a:t>hkhambul@greenpeace.org</a:t>
            </a:r>
            <a:endParaRPr lang="en-US" dirty="0">
              <a:solidFill>
                <a:schemeClr val="bg1"/>
              </a:solidFill>
            </a:endParaRPr>
          </a:p>
        </p:txBody>
      </p:sp>
    </p:spTree>
    <p:extLst>
      <p:ext uri="{BB962C8B-B14F-4D97-AF65-F5344CB8AC3E}">
        <p14:creationId xmlns:p14="http://schemas.microsoft.com/office/powerpoint/2010/main" val="10284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Greenpeace Africa</a:t>
            </a:r>
          </a:p>
        </p:txBody>
      </p:sp>
    </p:spTree>
    <p:extLst>
      <p:ext uri="{BB962C8B-B14F-4D97-AF65-F5344CB8AC3E}">
        <p14:creationId xmlns:p14="http://schemas.microsoft.com/office/powerpoint/2010/main" val="3809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sp>
        <p:nvSpPr>
          <p:cNvPr id="7" name="TextBox 6">
            <a:extLst>
              <a:ext uri="{FF2B5EF4-FFF2-40B4-BE49-F238E27FC236}">
                <a16:creationId xmlns:a16="http://schemas.microsoft.com/office/drawing/2014/main" xmlns="" id="{7E0EACD5-15F1-4347-9990-DAAC26D52EFD}"/>
              </a:ext>
            </a:extLst>
          </p:cNvPr>
          <p:cNvSpPr txBox="1"/>
          <p:nvPr/>
        </p:nvSpPr>
        <p:spPr>
          <a:xfrm>
            <a:off x="937549" y="1273215"/>
            <a:ext cx="1086862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An independent environmental campaigning organization</a:t>
            </a:r>
          </a:p>
          <a:p>
            <a:pPr marL="285750" indent="-285750">
              <a:buFont typeface="Arial" panose="020B0604020202020204" pitchFamily="34" charset="0"/>
              <a:buChar char="•"/>
            </a:pPr>
            <a:r>
              <a:rPr lang="en-US" dirty="0"/>
              <a:t>We campaign for a just transition away from coal and nuclear and towards renewable energy and energy efficiency</a:t>
            </a:r>
          </a:p>
          <a:p>
            <a:pPr marL="285750" indent="-285750">
              <a:buFont typeface="Arial" panose="020B0604020202020204" pitchFamily="34" charset="0"/>
              <a:buChar char="•"/>
            </a:pPr>
            <a:r>
              <a:rPr lang="en-US" dirty="0"/>
              <a:t>Financial independence</a:t>
            </a:r>
          </a:p>
          <a:p>
            <a:pPr marL="285750" indent="-285750">
              <a:buFont typeface="Arial" panose="020B0604020202020204" pitchFamily="34" charset="0"/>
              <a:buChar char="•"/>
            </a:pPr>
            <a:r>
              <a:rPr lang="en-US" dirty="0"/>
              <a:t>We work in the public interest</a:t>
            </a:r>
          </a:p>
          <a:p>
            <a:pPr marL="285750" indent="-285750">
              <a:buFont typeface="Arial" panose="020B0604020202020204" pitchFamily="34" charset="0"/>
              <a:buChar char="•"/>
            </a:pPr>
            <a:r>
              <a:rPr lang="en-US" dirty="0"/>
              <a:t>Social and environmental justice</a:t>
            </a:r>
          </a:p>
          <a:p>
            <a:pPr marL="285750" indent="-285750">
              <a:buFont typeface="Arial" panose="020B0604020202020204" pitchFamily="34" charset="0"/>
              <a:buChar char="•"/>
            </a:pPr>
            <a:r>
              <a:rPr lang="en-US" dirty="0"/>
              <a:t>We strive for the realization of the constitutional right to a healthy environment</a:t>
            </a:r>
          </a:p>
        </p:txBody>
      </p:sp>
      <p:pic>
        <p:nvPicPr>
          <p:cNvPr id="8" name="Picture 2">
            <a:extLst>
              <a:ext uri="{FF2B5EF4-FFF2-40B4-BE49-F238E27FC236}">
                <a16:creationId xmlns:a16="http://schemas.microsoft.com/office/drawing/2014/main" xmlns="" id="{79B70FD4-B2C1-CB4B-9D3C-20DC5399D032}"/>
              </a:ext>
            </a:extLst>
          </p:cNvPr>
          <p:cNvPicPr>
            <a:picLocks noChangeAspect="1" noChangeArrowheads="1"/>
          </p:cNvPicPr>
          <p:nvPr/>
        </p:nvPicPr>
        <p:blipFill>
          <a:blip r:embed="rId3"/>
          <a:srcRect/>
          <a:stretch>
            <a:fillRect/>
          </a:stretch>
        </p:blipFill>
        <p:spPr bwMode="auto">
          <a:xfrm>
            <a:off x="4182402" y="3448146"/>
            <a:ext cx="3217204" cy="2783107"/>
          </a:xfrm>
          <a:prstGeom prst="rect">
            <a:avLst/>
          </a:prstGeom>
          <a:noFill/>
          <a:ln w="9525">
            <a:noFill/>
            <a:miter lim="800000"/>
            <a:headEnd/>
            <a:tailEnd/>
          </a:ln>
          <a:effectLst/>
        </p:spPr>
      </p:pic>
    </p:spTree>
    <p:extLst>
      <p:ext uri="{BB962C8B-B14F-4D97-AF65-F5344CB8AC3E}">
        <p14:creationId xmlns:p14="http://schemas.microsoft.com/office/powerpoint/2010/main" val="1118827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t>The groundbreaking analysis of satellite data</a:t>
            </a:r>
          </a:p>
        </p:txBody>
      </p:sp>
    </p:spTree>
    <p:extLst>
      <p:ext uri="{BB962C8B-B14F-4D97-AF65-F5344CB8AC3E}">
        <p14:creationId xmlns:p14="http://schemas.microsoft.com/office/powerpoint/2010/main" val="165140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Greenpeace analysis of satellite data</a:t>
            </a:r>
          </a:p>
        </p:txBody>
      </p:sp>
      <p:sp>
        <p:nvSpPr>
          <p:cNvPr id="7" name="TextBox 6">
            <a:extLst>
              <a:ext uri="{FF2B5EF4-FFF2-40B4-BE49-F238E27FC236}">
                <a16:creationId xmlns:a16="http://schemas.microsoft.com/office/drawing/2014/main" xmlns="" id="{7E0EACD5-15F1-4347-9990-DAAC26D52EFD}"/>
              </a:ext>
            </a:extLst>
          </p:cNvPr>
          <p:cNvSpPr txBox="1"/>
          <p:nvPr/>
        </p:nvSpPr>
        <p:spPr>
          <a:xfrm>
            <a:off x="937549" y="1273215"/>
            <a:ext cx="10868628" cy="4801314"/>
          </a:xfrm>
          <a:prstGeom prst="rect">
            <a:avLst/>
          </a:prstGeom>
          <a:noFill/>
        </p:spPr>
        <p:txBody>
          <a:bodyPr wrap="square" rtlCol="0">
            <a:spAutoFit/>
          </a:bodyPr>
          <a:lstStyle/>
          <a:p>
            <a:pPr marL="285750" indent="-285750">
              <a:buFont typeface="Arial" panose="020B0604020202020204" pitchFamily="34" charset="0"/>
              <a:buChar char="•"/>
            </a:pPr>
            <a:r>
              <a:rPr lang="en-ZA" dirty="0"/>
              <a:t>NO2, and NOx more generally, are dangerous air pollutants, causing respiratory symptoms and lung damage on acute exposure, increasing the risk of chronic diseases in long-term exposure.</a:t>
            </a:r>
          </a:p>
          <a:p>
            <a:pPr marL="285750" indent="-285750">
              <a:buFont typeface="Arial" panose="020B0604020202020204" pitchFamily="34" charset="0"/>
              <a:buChar char="•"/>
            </a:pPr>
            <a:r>
              <a:rPr lang="en-ZA" dirty="0"/>
              <a:t>The Greenpeace ranking of the worst hotspots of NO2 emissions is based on European Space Agency satellite data, made publicly available but processed and analysed by Greenpeace. Using satellite data gives an objective global view, getting around any issues with under-reporting or misreporting emissions data which is unfortunately common in many countries.</a:t>
            </a:r>
          </a:p>
          <a:p>
            <a:pPr marL="285750" indent="-285750">
              <a:buFont typeface="Arial" panose="020B0604020202020204" pitchFamily="34" charset="0"/>
              <a:buChar char="•"/>
            </a:pPr>
            <a:r>
              <a:rPr lang="en-ZA" dirty="0"/>
              <a:t>Data became available from 1 June 2018</a:t>
            </a:r>
          </a:p>
          <a:p>
            <a:pPr marL="285750" indent="-285750">
              <a:buFont typeface="Arial" panose="020B0604020202020204" pitchFamily="34" charset="0"/>
              <a:buChar char="•"/>
            </a:pPr>
            <a:r>
              <a:rPr lang="en-ZA" dirty="0"/>
              <a:t>The analysis is from June to August 2018 (and averages NO2 levels)</a:t>
            </a:r>
          </a:p>
          <a:p>
            <a:pPr marL="285750" indent="-285750">
              <a:buFont typeface="Arial" panose="020B0604020202020204" pitchFamily="34" charset="0"/>
              <a:buChar char="•"/>
            </a:pPr>
            <a:r>
              <a:rPr lang="en-ZA" dirty="0"/>
              <a:t>Annual or longer term trends may show slightly different results from this three month snapshot of hotspots (weather patterns may change)</a:t>
            </a:r>
          </a:p>
          <a:p>
            <a:pPr marL="285750" indent="-285750">
              <a:buFont typeface="Arial" panose="020B0604020202020204" pitchFamily="34" charset="0"/>
              <a:buChar char="•"/>
            </a:pPr>
            <a:r>
              <a:rPr lang="en-ZA" dirty="0"/>
              <a:t>The data from the satellite measures the amount of NO2 across the full height of the troposphere (the satellite data is not directly comparable to ground level measurements)</a:t>
            </a:r>
          </a:p>
          <a:p>
            <a:pPr marL="285750" indent="-285750">
              <a:buFont typeface="Arial" panose="020B0604020202020204" pitchFamily="34" charset="0"/>
              <a:buChar char="•"/>
            </a:pPr>
            <a:r>
              <a:rPr lang="en-ZA" dirty="0"/>
              <a:t>A hotspot is measured with a 25km radius</a:t>
            </a:r>
          </a:p>
          <a:p>
            <a:pPr marL="285750" indent="-285750">
              <a:buFont typeface="Arial" panose="020B0604020202020204" pitchFamily="34" charset="0"/>
              <a:buChar char="•"/>
            </a:pPr>
            <a:endParaRPr lang="en-ZA" dirty="0"/>
          </a:p>
          <a:p>
            <a:r>
              <a:rPr lang="en-ZA" dirty="0"/>
              <a:t/>
            </a:r>
            <a:br>
              <a:rPr lang="en-ZA" dirty="0"/>
            </a:br>
            <a:endParaRPr lang="en-ZA" dirty="0"/>
          </a:p>
          <a:p>
            <a:endParaRPr lang="en-US" dirty="0"/>
          </a:p>
        </p:txBody>
      </p:sp>
    </p:spTree>
    <p:extLst>
      <p:ext uri="{BB962C8B-B14F-4D97-AF65-F5344CB8AC3E}">
        <p14:creationId xmlns:p14="http://schemas.microsoft.com/office/powerpoint/2010/main" val="360200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a:bodyPr>
          <a:lstStyle/>
          <a:p>
            <a:r>
              <a:rPr lang="en-US" dirty="0"/>
              <a:t>Our findings</a:t>
            </a:r>
          </a:p>
        </p:txBody>
      </p:sp>
    </p:spTree>
    <p:extLst>
      <p:ext uri="{BB962C8B-B14F-4D97-AF65-F5344CB8AC3E}">
        <p14:creationId xmlns:p14="http://schemas.microsoft.com/office/powerpoint/2010/main" val="345062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Mapping the biggest NO2 pollution hotspots in the world</a:t>
            </a:r>
          </a:p>
        </p:txBody>
      </p:sp>
      <p:sp>
        <p:nvSpPr>
          <p:cNvPr id="7" name="TextBox 6">
            <a:extLst>
              <a:ext uri="{FF2B5EF4-FFF2-40B4-BE49-F238E27FC236}">
                <a16:creationId xmlns:a16="http://schemas.microsoft.com/office/drawing/2014/main" xmlns="" id="{7E0EACD5-15F1-4347-9990-DAAC26D52EFD}"/>
              </a:ext>
            </a:extLst>
          </p:cNvPr>
          <p:cNvSpPr txBox="1"/>
          <p:nvPr/>
        </p:nvSpPr>
        <p:spPr>
          <a:xfrm>
            <a:off x="937549" y="1273215"/>
            <a:ext cx="10868628" cy="923330"/>
          </a:xfrm>
          <a:prstGeom prst="rect">
            <a:avLst/>
          </a:prstGeom>
          <a:noFill/>
        </p:spPr>
        <p:txBody>
          <a:bodyPr wrap="square" rtlCol="0">
            <a:spAutoFit/>
          </a:bodyPr>
          <a:lstStyle/>
          <a:p>
            <a:r>
              <a:rPr lang="en-ZA" dirty="0"/>
              <a:t/>
            </a:r>
            <a:br>
              <a:rPr lang="en-ZA" dirty="0"/>
            </a:br>
            <a:endParaRPr lang="en-ZA" dirty="0"/>
          </a:p>
          <a:p>
            <a:endParaRPr lang="en-US" dirty="0"/>
          </a:p>
        </p:txBody>
      </p:sp>
      <p:pic>
        <p:nvPicPr>
          <p:cNvPr id="1026" name="Picture 2" descr="https://lh5.googleusercontent.com/r5UDXMjtfSzTeJKkGrsYXClc4NDHlT5uZypl5dj8j0gyZQBHPP4RX9qnziOwUd9uwfBuizVqYpD-xrOkjZp751Epj2DPeI2LzwBJB1sCebxnEOwfSzxKEyJzJc7SWsPIXQ-wD0ji">
            <a:extLst>
              <a:ext uri="{FF2B5EF4-FFF2-40B4-BE49-F238E27FC236}">
                <a16:creationId xmlns:a16="http://schemas.microsoft.com/office/drawing/2014/main" xmlns="" id="{7FBA3A98-F266-BD46-A37F-ABE0E9CBD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984098"/>
            <a:ext cx="9939866" cy="508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0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Greenpeace analysis of satellite data</a:t>
            </a:r>
          </a:p>
        </p:txBody>
      </p:sp>
      <p:sp>
        <p:nvSpPr>
          <p:cNvPr id="7" name="TextBox 6">
            <a:extLst>
              <a:ext uri="{FF2B5EF4-FFF2-40B4-BE49-F238E27FC236}">
                <a16:creationId xmlns:a16="http://schemas.microsoft.com/office/drawing/2014/main" xmlns="" id="{7E0EACD5-15F1-4347-9990-DAAC26D52EFD}"/>
              </a:ext>
            </a:extLst>
          </p:cNvPr>
          <p:cNvSpPr txBox="1"/>
          <p:nvPr/>
        </p:nvSpPr>
        <p:spPr>
          <a:xfrm>
            <a:off x="937549" y="1273215"/>
            <a:ext cx="10868628" cy="3139321"/>
          </a:xfrm>
          <a:prstGeom prst="rect">
            <a:avLst/>
          </a:prstGeom>
          <a:noFill/>
        </p:spPr>
        <p:txBody>
          <a:bodyPr wrap="square" rtlCol="0">
            <a:spAutoFit/>
          </a:bodyPr>
          <a:lstStyle/>
          <a:p>
            <a:r>
              <a:rPr lang="en-ZA" b="1" dirty="0"/>
              <a:t>The world’s largest NO2 air pollution hotspot across six continents is Mpumalanga province in South Africa. The province has a cluster of 12 coal fired power stations owned and operated by Eskom, with a capacity of 34  Gigawatts</a:t>
            </a:r>
            <a:r>
              <a:rPr lang="en-ZA" dirty="0"/>
              <a:t>. </a:t>
            </a:r>
            <a:r>
              <a:rPr lang="en-ZA" b="1" dirty="0"/>
              <a:t>South Africa therefore has the most polluting cluster of coal-fired power stations in the world. </a:t>
            </a:r>
            <a:endParaRPr lang="en-ZA" dirty="0"/>
          </a:p>
          <a:p>
            <a:endParaRPr lang="en-ZA" dirty="0"/>
          </a:p>
          <a:p>
            <a:r>
              <a:rPr lang="en-ZA" dirty="0"/>
              <a:t>The analysis points to coal and transport as the two principal sources of emissions. The list of the largest NO2 hotspots in the world includes well known coal-fired power plants in South Africa, Germany and India, and a total of nine coal power and industrial clusters in China. Cities such as Santiago de Chile, London, Paris, Dubai and Tehran also feature high in the ranking due to transport-related emissions. </a:t>
            </a:r>
          </a:p>
          <a:p>
            <a:r>
              <a:rPr lang="en-ZA" dirty="0"/>
              <a:t/>
            </a:r>
            <a:br>
              <a:rPr lang="en-ZA" dirty="0"/>
            </a:br>
            <a:r>
              <a:rPr lang="en-ZA" dirty="0"/>
              <a:t/>
            </a:r>
            <a:br>
              <a:rPr lang="en-ZA" dirty="0"/>
            </a:br>
            <a:endParaRPr lang="en-US" dirty="0"/>
          </a:p>
        </p:txBody>
      </p:sp>
      <p:pic>
        <p:nvPicPr>
          <p:cNvPr id="2052" name="Picture 4" descr="https://lh3.googleusercontent.com/bp_Cn4y-KAAXSsG6VH4aYUnSy3U-ZPtS0LPqAc5iyjG6R_8huTsVSb-9_xtbHk2nLC4pn6J2n_qYtU9bXE4UGAk_2BMTVPeyNn94dpZMnn-hGhp9z-alSfx-7sEpr02uLIWIol13">
            <a:extLst>
              <a:ext uri="{FF2B5EF4-FFF2-40B4-BE49-F238E27FC236}">
                <a16:creationId xmlns:a16="http://schemas.microsoft.com/office/drawing/2014/main" xmlns="" id="{B3F639DA-FEB4-F048-8271-05A9BC807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634" y="3627967"/>
            <a:ext cx="3378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A6CC819C-7992-994B-ABCD-5EF765DB4D2F}"/>
              </a:ext>
            </a:extLst>
          </p:cNvPr>
          <p:cNvPicPr>
            <a:picLocks noChangeAspect="1"/>
          </p:cNvPicPr>
          <p:nvPr/>
        </p:nvPicPr>
        <p:blipFill>
          <a:blip r:embed="rId4"/>
          <a:stretch>
            <a:fillRect/>
          </a:stretch>
        </p:blipFill>
        <p:spPr>
          <a:xfrm>
            <a:off x="640226" y="3627967"/>
            <a:ext cx="2749054" cy="2749054"/>
          </a:xfrm>
          <a:prstGeom prst="rect">
            <a:avLst/>
          </a:prstGeom>
        </p:spPr>
      </p:pic>
    </p:spTree>
    <p:extLst>
      <p:ext uri="{BB962C8B-B14F-4D97-AF65-F5344CB8AC3E}">
        <p14:creationId xmlns:p14="http://schemas.microsoft.com/office/powerpoint/2010/main" val="267201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Johannesburg and Pretoria also affected</a:t>
            </a:r>
          </a:p>
        </p:txBody>
      </p:sp>
      <p:sp>
        <p:nvSpPr>
          <p:cNvPr id="7" name="TextBox 6">
            <a:extLst>
              <a:ext uri="{FF2B5EF4-FFF2-40B4-BE49-F238E27FC236}">
                <a16:creationId xmlns:a16="http://schemas.microsoft.com/office/drawing/2014/main" xmlns="" id="{7E0EACD5-15F1-4347-9990-DAAC26D52EFD}"/>
              </a:ext>
            </a:extLst>
          </p:cNvPr>
          <p:cNvSpPr txBox="1"/>
          <p:nvPr/>
        </p:nvSpPr>
        <p:spPr>
          <a:xfrm>
            <a:off x="937549" y="1273215"/>
            <a:ext cx="10868628" cy="646331"/>
          </a:xfrm>
          <a:prstGeom prst="rect">
            <a:avLst/>
          </a:prstGeom>
          <a:noFill/>
        </p:spPr>
        <p:txBody>
          <a:bodyPr wrap="square" rtlCol="0">
            <a:spAutoFit/>
          </a:bodyPr>
          <a:lstStyle/>
          <a:p>
            <a:r>
              <a:rPr lang="en-ZA" dirty="0"/>
              <a:t/>
            </a:r>
            <a:br>
              <a:rPr lang="en-ZA" dirty="0"/>
            </a:br>
            <a:endParaRPr lang="en-US" dirty="0"/>
          </a:p>
        </p:txBody>
      </p:sp>
      <p:pic>
        <p:nvPicPr>
          <p:cNvPr id="3074" name="Picture 2" descr="https://lh5.googleusercontent.com/DC1p7hxl1_w4h7FsukiyuQF0PsYmj_-34BdBKkjnWvww3HHnaRBLOX82kYpMNzwwqGpLj6hpQxcvvS9EhOhCm9PVOz_AD6zuL-MLp4YIDzKX4OsxpbG1sUfoJQJYATlx825pTX0S">
            <a:extLst>
              <a:ext uri="{FF2B5EF4-FFF2-40B4-BE49-F238E27FC236}">
                <a16:creationId xmlns:a16="http://schemas.microsoft.com/office/drawing/2014/main" xmlns="" id="{D0DE8C14-6030-9A40-9377-8423EA415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047750"/>
            <a:ext cx="683260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76042"/>
      </p:ext>
    </p:extLst>
  </p:cSld>
  <p:clrMapOvr>
    <a:masterClrMapping/>
  </p:clrMapOvr>
</p:sld>
</file>

<file path=ppt/theme/theme1.xml><?xml version="1.0" encoding="utf-8"?>
<a:theme xmlns:a="http://schemas.openxmlformats.org/drawingml/2006/main" name="Third Way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eenpeace PowerPoint Template AFRICA GREEN" id="{F7142155-2376-9A4D-BED0-07609F332E50}" vid="{89E14AFD-D2D3-5F4A-9C78-0877E05D4F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Third Way PowerPoint Template</Template>
  <TotalTime>81</TotalTime>
  <Words>718</Words>
  <Application>Microsoft Office PowerPoint</Application>
  <PresentationFormat>Custom</PresentationFormat>
  <Paragraphs>67</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Third Way PowerPoint Template</vt:lpstr>
      <vt:lpstr>Greenpeace Africa: Satellite data analysis reveals Mpumalanga is the worst NO2 pollution hotspot in the world</vt:lpstr>
      <vt:lpstr>Greenpeace Africa</vt:lpstr>
      <vt:lpstr>Who we are</vt:lpstr>
      <vt:lpstr>The groundbreaking analysis of satellite data</vt:lpstr>
      <vt:lpstr>Greenpeace analysis of satellite data</vt:lpstr>
      <vt:lpstr>Our findings</vt:lpstr>
      <vt:lpstr>Mapping the biggest NO2 pollution hotspots in the world</vt:lpstr>
      <vt:lpstr>Greenpeace analysis of satellite data</vt:lpstr>
      <vt:lpstr>Johannesburg and Pretoria also affected</vt:lpstr>
      <vt:lpstr>Why is Mpumalanga so bad?</vt:lpstr>
      <vt:lpstr>Weak Minimum Emission Standards</vt:lpstr>
      <vt:lpstr>We analysed NO2, but what about SO2?</vt:lpstr>
      <vt:lpstr>Weakening of SO2 standards?</vt:lpstr>
      <vt:lpstr>Greenpeace Africa demands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Oliver Meth</cp:lastModifiedBy>
  <cp:revision>13</cp:revision>
  <dcterms:created xsi:type="dcterms:W3CDTF">2018-11-20T15:21:47Z</dcterms:created>
  <dcterms:modified xsi:type="dcterms:W3CDTF">2018-11-21T05:25:19Z</dcterms:modified>
</cp:coreProperties>
</file>